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0"/>
  </p:notesMasterIdLst>
  <p:sldIdLst>
    <p:sldId id="256" r:id="rId5"/>
    <p:sldId id="260" r:id="rId6"/>
    <p:sldId id="261" r:id="rId7"/>
    <p:sldId id="280" r:id="rId8"/>
    <p:sldId id="281" r:id="rId9"/>
    <p:sldId id="263" r:id="rId10"/>
    <p:sldId id="264" r:id="rId11"/>
    <p:sldId id="266" r:id="rId12"/>
    <p:sldId id="267" r:id="rId13"/>
    <p:sldId id="282" r:id="rId14"/>
    <p:sldId id="271" r:id="rId15"/>
    <p:sldId id="283" r:id="rId16"/>
    <p:sldId id="284" r:id="rId17"/>
    <p:sldId id="285" r:id="rId18"/>
    <p:sldId id="286"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2328"/>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5" autoAdjust="0"/>
    <p:restoredTop sz="94660"/>
  </p:normalViewPr>
  <p:slideViewPr>
    <p:cSldViewPr showGuides="1">
      <p:cViewPr varScale="1">
        <p:scale>
          <a:sx n="107" d="100"/>
          <a:sy n="107" d="100"/>
        </p:scale>
        <p:origin x="1002" y="10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6/16/2026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77E959-C9AD-4F36-95B6-A1D7382902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2"/>
          <a:stretch/>
        </p:blipFill>
        <p:spPr>
          <a:xfrm>
            <a:off x="-152400" y="-26665"/>
            <a:ext cx="12344400" cy="6884665"/>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6828D9-C361-48CA-8369-9240CE2D67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1" r="1"/>
          <a:stretch/>
        </p:blipFill>
        <p:spPr>
          <a:xfrm>
            <a:off x="-152400" y="0"/>
            <a:ext cx="123444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5915EE-6BC3-4681-A003-7E5E67C142CB}"/>
              </a:ext>
            </a:extLst>
          </p:cNvPr>
          <p:cNvPicPr>
            <a:picLocks noChangeAspect="1"/>
          </p:cNvPicPr>
          <p:nvPr userDrawn="1"/>
        </p:nvPicPr>
        <p:blipFill rotWithShape="1">
          <a:blip r:embed="rId2"/>
          <a:srcRect l="-624" t="-2222" r="2" b="-2"/>
          <a:stretch/>
        </p:blipFill>
        <p:spPr>
          <a:xfrm>
            <a:off x="-152400" y="-152400"/>
            <a:ext cx="12344400" cy="7010400"/>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85878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77E959-C9AD-4F36-95B6-A1D7382902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5" r="1"/>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09243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Presenter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6828D9-C361-48CA-8369-9240CE2D67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2"/>
          <a:stretch/>
        </p:blipFill>
        <p:spPr>
          <a:xfrm>
            <a:off x="-76200" y="0"/>
            <a:ext cx="12271513"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7047704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p15:clr>
            <a:srgbClr val="FBAE40"/>
          </p15:clr>
        </p15:guide>
        <p15:guide id="2" orient="horz" pos="260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Closing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5915EE-6BC3-4681-A003-7E5E67C142CB}"/>
              </a:ext>
            </a:extLst>
          </p:cNvPr>
          <p:cNvPicPr>
            <a:picLocks noChangeAspect="1"/>
          </p:cNvPicPr>
          <p:nvPr userDrawn="1"/>
        </p:nvPicPr>
        <p:blipFill rotWithShape="1">
          <a:blip r:embed="rId2"/>
          <a:srcRect l="613" r="-1"/>
          <a:stretch/>
        </p:blipFill>
        <p:spPr>
          <a:xfrm>
            <a:off x="-76200" y="0"/>
            <a:ext cx="12268200" cy="6877878"/>
          </a:xfrm>
          <a:prstGeom prst="rect">
            <a:avLst/>
          </a:prstGeom>
        </p:spPr>
      </p:pic>
    </p:spTree>
    <p:extLst>
      <p:ext uri="{BB962C8B-B14F-4D97-AF65-F5344CB8AC3E}">
        <p14:creationId xmlns:p14="http://schemas.microsoft.com/office/powerpoint/2010/main" val="965773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6301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a:xfrm>
            <a:off x="495300" y="6522124"/>
            <a:ext cx="2743200" cy="247724"/>
          </a:xfrm>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rgbClr val="C12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7" name="Group 6">
            <a:extLst>
              <a:ext uri="{FF2B5EF4-FFF2-40B4-BE49-F238E27FC236}">
                <a16:creationId xmlns:a16="http://schemas.microsoft.com/office/drawing/2014/main" id="{B357B0D4-493F-4CE6-BD6D-FF0C82A4FC0E}"/>
              </a:ext>
            </a:extLst>
          </p:cNvPr>
          <p:cNvGrpSpPr/>
          <p:nvPr userDrawn="1"/>
        </p:nvGrpSpPr>
        <p:grpSpPr>
          <a:xfrm>
            <a:off x="10380292" y="6046420"/>
            <a:ext cx="1735508" cy="574434"/>
            <a:chOff x="10380292" y="6046420"/>
            <a:chExt cx="1735508" cy="574434"/>
          </a:xfrm>
        </p:grpSpPr>
        <p:pic>
          <p:nvPicPr>
            <p:cNvPr id="3" name="Picture 2">
              <a:extLst>
                <a:ext uri="{FF2B5EF4-FFF2-40B4-BE49-F238E27FC236}">
                  <a16:creationId xmlns:a16="http://schemas.microsoft.com/office/drawing/2014/main" id="{89DB5024-89E7-4A1D-B474-B0DF59D45944}"/>
                </a:ext>
              </a:extLst>
            </p:cNvPr>
            <p:cNvPicPr>
              <a:picLocks noChangeAspect="1"/>
            </p:cNvPicPr>
            <p:nvPr userDrawn="1"/>
          </p:nvPicPr>
          <p:blipFill rotWithShape="1">
            <a:blip r:embed="rId21"/>
            <a:srcRect t="-21422" b="-34931"/>
            <a:stretch/>
          </p:blipFill>
          <p:spPr>
            <a:xfrm>
              <a:off x="10448763" y="6046420"/>
              <a:ext cx="1667037" cy="574434"/>
            </a:xfrm>
            <a:prstGeom prst="rect">
              <a:avLst/>
            </a:prstGeom>
            <a:solidFill>
              <a:schemeClr val="bg1"/>
            </a:solidFill>
          </p:spPr>
        </p:pic>
        <p:sp>
          <p:nvSpPr>
            <p:cNvPr id="4" name="Rectangle 3">
              <a:extLst>
                <a:ext uri="{FF2B5EF4-FFF2-40B4-BE49-F238E27FC236}">
                  <a16:creationId xmlns:a16="http://schemas.microsoft.com/office/drawing/2014/main" id="{D462EE57-DFA8-4EF1-8223-2FFF2D0A1750}"/>
                </a:ext>
              </a:extLst>
            </p:cNvPr>
            <p:cNvSpPr/>
            <p:nvPr userDrawn="1"/>
          </p:nvSpPr>
          <p:spPr>
            <a:xfrm>
              <a:off x="10380292" y="6333637"/>
              <a:ext cx="85563"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32B5A07-032A-4E6E-B9E8-CBFC920EF0B7}"/>
              </a:ext>
            </a:extLst>
          </p:cNvPr>
          <p:cNvSpPr txBox="1"/>
          <p:nvPr userDrawn="1"/>
        </p:nvSpPr>
        <p:spPr>
          <a:xfrm>
            <a:off x="4995016" y="6511184"/>
            <a:ext cx="2438400" cy="307777"/>
          </a:xfrm>
          <a:prstGeom prst="rect">
            <a:avLst/>
          </a:prstGeom>
          <a:solidFill>
            <a:schemeClr val="bg1"/>
          </a:solidFill>
        </p:spPr>
        <p:txBody>
          <a:bodyPr wrap="square" rtlCol="0">
            <a:spAutoFit/>
          </a:bodyPr>
          <a:lstStyle/>
          <a:p>
            <a:r>
              <a:rPr lang="en-US" sz="1400" dirty="0"/>
              <a:t>©2026 EMA, Inc./Confidential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25" r:id="rId13"/>
    <p:sldLayoutId id="2147483769" r:id="rId14"/>
    <p:sldLayoutId id="2147483765" r:id="rId15"/>
    <p:sldLayoutId id="2147483767" r:id="rId16"/>
    <p:sldLayoutId id="2147483768" r:id="rId17"/>
    <p:sldLayoutId id="2147483751"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8A18779-49A2-611A-0D5C-C818E57ADD75}"/>
              </a:ext>
            </a:extLst>
          </p:cNvPr>
          <p:cNvSpPr>
            <a:spLocks noGrp="1"/>
          </p:cNvSpPr>
          <p:nvPr>
            <p:ph type="body" sz="quarter" idx="10"/>
          </p:nvPr>
        </p:nvSpPr>
        <p:spPr>
          <a:xfrm>
            <a:off x="76200" y="2672556"/>
            <a:ext cx="7086600" cy="1512888"/>
          </a:xfrm>
        </p:spPr>
        <p:txBody>
          <a:bodyPr anchor="ctr">
            <a:normAutofit/>
          </a:bodyPr>
          <a:lstStyle/>
          <a:p>
            <a:r>
              <a:rPr lang="en-US" dirty="0"/>
              <a:t>STK Shield Plus – </a:t>
            </a:r>
            <a:r>
              <a:rPr lang="en-US" dirty="0">
                <a:latin typeface="Arial" panose="020B0604020202020204" pitchFamily="34" charset="0"/>
                <a:cs typeface="Arial" panose="020B0604020202020204" pitchFamily="34" charset="0"/>
              </a:rPr>
              <a:t>Lightning Risk Analysis</a:t>
            </a:r>
            <a:endParaRPr lang="en-US" b="0" dirty="0"/>
          </a:p>
        </p:txBody>
      </p:sp>
      <p:sp>
        <p:nvSpPr>
          <p:cNvPr id="2" name="Text Placeholder 3">
            <a:extLst>
              <a:ext uri="{FF2B5EF4-FFF2-40B4-BE49-F238E27FC236}">
                <a16:creationId xmlns:a16="http://schemas.microsoft.com/office/drawing/2014/main" id="{76383F6F-1DC3-C958-BDB1-5FCEAA6EBC0D}"/>
              </a:ext>
            </a:extLst>
          </p:cNvPr>
          <p:cNvSpPr txBox="1">
            <a:spLocks/>
          </p:cNvSpPr>
          <p:nvPr/>
        </p:nvSpPr>
        <p:spPr>
          <a:xfrm>
            <a:off x="76201" y="4572000"/>
            <a:ext cx="6019800" cy="1589088"/>
          </a:xfrm>
          <a:prstGeom prst="rect">
            <a:avLst/>
          </a:prstGeom>
        </p:spPr>
        <p:txBody>
          <a:bodyPr vert="horz" lIns="91440" tIns="45720" rIns="91440" bIns="45720" rtlCol="0"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1" i="0" kern="1200" baseline="0">
                <a:solidFill>
                  <a:schemeClr val="bg1"/>
                </a:solidFill>
                <a:latin typeface="Calibri" panose="020F0502020204030204" pitchFamily="34" charset="0"/>
                <a:ea typeface="+mn-ea"/>
                <a:cs typeface="Calibri" panose="020F0502020204030204" pitchFamily="34" charset="0"/>
              </a:defRPr>
            </a:lvl1pPr>
            <a:lvl2pPr marL="230188" marR="0" indent="0" algn="l" defTabSz="914400" rtl="0" eaLnBrk="1" fontAlgn="auto" latinLnBrk="0" hangingPunct="1">
              <a:lnSpc>
                <a:spcPct val="90000"/>
              </a:lnSpc>
              <a:spcBef>
                <a:spcPts val="500"/>
              </a:spcBef>
              <a:spcAft>
                <a:spcPts val="0"/>
              </a:spcAft>
              <a:buClrTx/>
              <a:buSzTx/>
              <a:buFont typeface="Calibri" panose="020F0502020204030204" pitchFamily="34" charset="0"/>
              <a:buNone/>
              <a:tabLst/>
              <a:defRPr sz="2000" b="0" i="0" kern="1200" baseline="0">
                <a:solidFill>
                  <a:schemeClr val="bg1"/>
                </a:solidFill>
                <a:latin typeface="Calibri" panose="020F0502020204030204" pitchFamily="34" charset="0"/>
                <a:ea typeface="+mn-ea"/>
                <a:cs typeface="Calibri" panose="020F0502020204030204" pitchFamily="34" charset="0"/>
              </a:defRPr>
            </a:lvl2pPr>
            <a:lvl3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600" kern="1200" baseline="0">
                <a:solidFill>
                  <a:schemeClr val="bg1"/>
                </a:solidFill>
                <a:latin typeface="Calibri" panose="020F0502020204030204" pitchFamily="34" charset="0"/>
                <a:ea typeface="+mn-ea"/>
                <a:cs typeface="Calibri" panose="020F0502020204030204" pitchFamily="34" charset="0"/>
              </a:defRPr>
            </a:lvl3pPr>
            <a:lvl4pPr marL="746125" marR="0" indent="0" algn="l" defTabSz="914400" rtl="0" eaLnBrk="1" fontAlgn="auto" latinLnBrk="0" hangingPunct="1">
              <a:lnSpc>
                <a:spcPct val="90000"/>
              </a:lnSpc>
              <a:spcBef>
                <a:spcPts val="500"/>
              </a:spcBef>
              <a:spcAft>
                <a:spcPts val="0"/>
              </a:spcAft>
              <a:buClrTx/>
              <a:buSzTx/>
              <a:buFont typeface="Wingdings" panose="05000000000000000000" pitchFamily="2" charset="2"/>
              <a:buNone/>
              <a:tabLst/>
              <a:defRPr sz="1400" kern="1200" baseline="0">
                <a:solidFill>
                  <a:schemeClr val="bg1"/>
                </a:solidFill>
                <a:latin typeface="Calibri" panose="020F0502020204030204" pitchFamily="34" charset="0"/>
                <a:ea typeface="+mn-ea"/>
                <a:cs typeface="Calibri" panose="020F0502020204030204" pitchFamily="34" charset="0"/>
              </a:defRPr>
            </a:lvl4pPr>
            <a:lvl5pPr marL="969962" marR="0" indent="0" algn="l" defTabSz="914400" rtl="0" eaLnBrk="1" fontAlgn="auto" latinLnBrk="0" hangingPunct="1">
              <a:lnSpc>
                <a:spcPct val="90000"/>
              </a:lnSpc>
              <a:spcBef>
                <a:spcPts val="500"/>
              </a:spcBef>
              <a:spcAft>
                <a:spcPts val="0"/>
              </a:spcAft>
              <a:buClrTx/>
              <a:buSzTx/>
              <a:buFont typeface="Courier New" panose="02070309020205020404" pitchFamily="49" charset="0"/>
              <a:buNone/>
              <a:tabLst/>
              <a:defRPr sz="1200" kern="1200" baseline="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Prepared by:</a:t>
            </a:r>
          </a:p>
          <a:p>
            <a:r>
              <a:rPr lang="en-US" sz="1800" dirty="0">
                <a:latin typeface="Arial" panose="020B0604020202020204" pitchFamily="34" charset="0"/>
                <a:cs typeface="Arial" panose="020B0604020202020204" pitchFamily="34" charset="0"/>
              </a:rPr>
              <a:t>Sara Francis, Senior Scientist, EMA, Inc.</a:t>
            </a:r>
          </a:p>
        </p:txBody>
      </p:sp>
    </p:spTree>
    <p:extLst>
      <p:ext uri="{BB962C8B-B14F-4D97-AF65-F5344CB8AC3E}">
        <p14:creationId xmlns:p14="http://schemas.microsoft.com/office/powerpoint/2010/main" val="934191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394B2-59BF-5F52-77F1-0DA61D7B234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CBF1250-9B05-32A4-01CD-80C550535DC9}"/>
              </a:ext>
            </a:extLst>
          </p:cNvPr>
          <p:cNvSpPr>
            <a:spLocks noGrp="1"/>
          </p:cNvSpPr>
          <p:nvPr>
            <p:ph type="sldNum" sz="quarter" idx="11"/>
          </p:nvPr>
        </p:nvSpPr>
        <p:spPr/>
        <p:txBody>
          <a:bodyPr/>
          <a:lstStyle/>
          <a:p>
            <a:fld id="{F0D23093-2AB0-F74C-B865-1A12A15B650E}" type="slidenum">
              <a:rPr lang="en-US" smtClean="0"/>
              <a:pPr/>
              <a:t>10</a:t>
            </a:fld>
            <a:endParaRPr lang="en-US" dirty="0"/>
          </a:p>
        </p:txBody>
      </p:sp>
      <p:sp>
        <p:nvSpPr>
          <p:cNvPr id="3" name="Title 2">
            <a:extLst>
              <a:ext uri="{FF2B5EF4-FFF2-40B4-BE49-F238E27FC236}">
                <a16:creationId xmlns:a16="http://schemas.microsoft.com/office/drawing/2014/main" id="{07DB75B6-670A-D138-953F-12A00F468D70}"/>
              </a:ext>
            </a:extLst>
          </p:cNvPr>
          <p:cNvSpPr>
            <a:spLocks noGrp="1"/>
          </p:cNvSpPr>
          <p:nvPr>
            <p:ph type="title"/>
          </p:nvPr>
        </p:nvSpPr>
        <p:spPr/>
        <p:txBody>
          <a:bodyPr/>
          <a:lstStyle/>
          <a:p>
            <a:r>
              <a:rPr lang="en-US" dirty="0"/>
              <a:t>Lightning Probability Options</a:t>
            </a:r>
          </a:p>
        </p:txBody>
      </p:sp>
      <p:sp>
        <p:nvSpPr>
          <p:cNvPr id="4" name="Text Placeholder 3">
            <a:extLst>
              <a:ext uri="{FF2B5EF4-FFF2-40B4-BE49-F238E27FC236}">
                <a16:creationId xmlns:a16="http://schemas.microsoft.com/office/drawing/2014/main" id="{673C2B9C-3A9D-F3DE-863B-D7E86145A358}"/>
              </a:ext>
            </a:extLst>
          </p:cNvPr>
          <p:cNvSpPr>
            <a:spLocks noGrp="1"/>
          </p:cNvSpPr>
          <p:nvPr>
            <p:ph type="body" sz="quarter" idx="13"/>
          </p:nvPr>
        </p:nvSpPr>
        <p:spPr>
          <a:xfrm>
            <a:off x="304800" y="838200"/>
            <a:ext cx="5195121" cy="4800600"/>
          </a:xfrm>
        </p:spPr>
        <p:txBody>
          <a:bodyPr>
            <a:normAutofit lnSpcReduction="10000"/>
          </a:bodyPr>
          <a:lstStyle/>
          <a:p>
            <a:pPr marL="285750" indent="-285750"/>
            <a:r>
              <a:rPr lang="en-US" dirty="0">
                <a:latin typeface="Arial" panose="020B0604020202020204" pitchFamily="34" charset="0"/>
                <a:cs typeface="Arial" panose="020B0604020202020204" pitchFamily="34" charset="0"/>
              </a:rPr>
              <a:t>CONOPS Factors is a list of comma separated values, each value is a probability adjustment defined by the mission description for each segment of the mission</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The number of CONOPS factors must match the number of steps in Aviator</a:t>
            </a:r>
          </a:p>
          <a:p>
            <a:pPr marL="285750" indent="-285750"/>
            <a:r>
              <a:rPr lang="en-US" dirty="0">
                <a:latin typeface="Arial" panose="020B0604020202020204" pitchFamily="34" charset="0"/>
                <a:cs typeface="Arial" panose="020B0604020202020204" pitchFamily="34" charset="0"/>
              </a:rPr>
              <a:t>Once the lightning probability options are completed, click Run Workflow to view the results</a:t>
            </a:r>
          </a:p>
          <a:p>
            <a:pPr marL="285750" indent="-285750"/>
            <a:r>
              <a:rPr lang="en-US" dirty="0">
                <a:latin typeface="Arial" panose="020B0604020202020204" pitchFamily="34" charset="0"/>
                <a:cs typeface="Arial" panose="020B0604020202020204" pitchFamily="34" charset="0"/>
              </a:rPr>
              <a:t>After the workflow completes, eleven probability graphs will be available in STK and EMC Plus for viewing</a:t>
            </a:r>
          </a:p>
        </p:txBody>
      </p:sp>
      <p:pic>
        <p:nvPicPr>
          <p:cNvPr id="7" name="Picture 6">
            <a:extLst>
              <a:ext uri="{FF2B5EF4-FFF2-40B4-BE49-F238E27FC236}">
                <a16:creationId xmlns:a16="http://schemas.microsoft.com/office/drawing/2014/main" id="{61415923-A973-0CC0-F795-16B2A6300749}"/>
              </a:ext>
            </a:extLst>
          </p:cNvPr>
          <p:cNvPicPr>
            <a:picLocks noChangeAspect="1"/>
          </p:cNvPicPr>
          <p:nvPr/>
        </p:nvPicPr>
        <p:blipFill>
          <a:blip r:embed="rId2"/>
          <a:stretch>
            <a:fillRect/>
          </a:stretch>
        </p:blipFill>
        <p:spPr>
          <a:xfrm>
            <a:off x="5813687" y="932866"/>
            <a:ext cx="6154487" cy="4679040"/>
          </a:xfrm>
          <a:prstGeom prst="rect">
            <a:avLst/>
          </a:prstGeom>
        </p:spPr>
      </p:pic>
      <p:cxnSp>
        <p:nvCxnSpPr>
          <p:cNvPr id="8" name="Straight Arrow Connector 7">
            <a:extLst>
              <a:ext uri="{FF2B5EF4-FFF2-40B4-BE49-F238E27FC236}">
                <a16:creationId xmlns:a16="http://schemas.microsoft.com/office/drawing/2014/main" id="{79F0E58B-9744-8A4D-6F0B-A438DABF8CCC}"/>
              </a:ext>
            </a:extLst>
          </p:cNvPr>
          <p:cNvCxnSpPr/>
          <p:nvPr/>
        </p:nvCxnSpPr>
        <p:spPr>
          <a:xfrm flipV="1">
            <a:off x="5885695" y="1278349"/>
            <a:ext cx="288032" cy="79208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53121148"/>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F22196-2286-06CA-20FE-F03BF110176C}"/>
              </a:ext>
            </a:extLst>
          </p:cNvPr>
          <p:cNvSpPr>
            <a:spLocks noGrp="1"/>
          </p:cNvSpPr>
          <p:nvPr>
            <p:ph type="body" sz="quarter" idx="10"/>
          </p:nvPr>
        </p:nvSpPr>
        <p:spPr/>
        <p:txBody>
          <a:bodyPr/>
          <a:lstStyle/>
          <a:p>
            <a:r>
              <a:rPr lang="en-US" dirty="0"/>
              <a:t>Analyzing Results</a:t>
            </a:r>
          </a:p>
        </p:txBody>
      </p:sp>
      <p:sp>
        <p:nvSpPr>
          <p:cNvPr id="3" name="Text Placeholder 2">
            <a:extLst>
              <a:ext uri="{FF2B5EF4-FFF2-40B4-BE49-F238E27FC236}">
                <a16:creationId xmlns:a16="http://schemas.microsoft.com/office/drawing/2014/main" id="{4229CFD1-0B56-4FB1-B625-3EDCBB9B7FBD}"/>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973942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637EC2-8B37-7708-CFA9-85C44CBF12E0}"/>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3" name="Title 2">
            <a:extLst>
              <a:ext uri="{FF2B5EF4-FFF2-40B4-BE49-F238E27FC236}">
                <a16:creationId xmlns:a16="http://schemas.microsoft.com/office/drawing/2014/main" id="{7A8B4F14-59C3-77AE-858B-638C28BC4A9C}"/>
              </a:ext>
            </a:extLst>
          </p:cNvPr>
          <p:cNvSpPr>
            <a:spLocks noGrp="1"/>
          </p:cNvSpPr>
          <p:nvPr>
            <p:ph type="title"/>
          </p:nvPr>
        </p:nvSpPr>
        <p:spPr/>
        <p:txBody>
          <a:bodyPr/>
          <a:lstStyle/>
          <a:p>
            <a:r>
              <a:rPr lang="en-US" dirty="0"/>
              <a:t>Analyzing Results</a:t>
            </a:r>
          </a:p>
        </p:txBody>
      </p:sp>
      <p:sp>
        <p:nvSpPr>
          <p:cNvPr id="6" name="TextBox 5">
            <a:extLst>
              <a:ext uri="{FF2B5EF4-FFF2-40B4-BE49-F238E27FC236}">
                <a16:creationId xmlns:a16="http://schemas.microsoft.com/office/drawing/2014/main" id="{42D303FA-E606-DA2F-D74A-892CDF7C198B}"/>
              </a:ext>
            </a:extLst>
          </p:cNvPr>
          <p:cNvSpPr txBox="1"/>
          <p:nvPr/>
        </p:nvSpPr>
        <p:spPr>
          <a:xfrm>
            <a:off x="399105" y="1622247"/>
            <a:ext cx="18002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25kA</a:t>
            </a:r>
          </a:p>
        </p:txBody>
      </p:sp>
      <p:sp>
        <p:nvSpPr>
          <p:cNvPr id="8" name="TextBox 7">
            <a:extLst>
              <a:ext uri="{FF2B5EF4-FFF2-40B4-BE49-F238E27FC236}">
                <a16:creationId xmlns:a16="http://schemas.microsoft.com/office/drawing/2014/main" id="{FCEE17E1-2B64-473D-7CCF-B5509957356F}"/>
              </a:ext>
            </a:extLst>
          </p:cNvPr>
          <p:cNvSpPr txBox="1"/>
          <p:nvPr/>
        </p:nvSpPr>
        <p:spPr>
          <a:xfrm>
            <a:off x="6294605" y="1644800"/>
            <a:ext cx="18002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100kA</a:t>
            </a:r>
          </a:p>
        </p:txBody>
      </p:sp>
      <p:sp>
        <p:nvSpPr>
          <p:cNvPr id="10" name="TextBox 9">
            <a:extLst>
              <a:ext uri="{FF2B5EF4-FFF2-40B4-BE49-F238E27FC236}">
                <a16:creationId xmlns:a16="http://schemas.microsoft.com/office/drawing/2014/main" id="{7DDC41DF-FE2B-46D7-85A4-F42152ED41A7}"/>
              </a:ext>
            </a:extLst>
          </p:cNvPr>
          <p:cNvSpPr txBox="1"/>
          <p:nvPr/>
        </p:nvSpPr>
        <p:spPr>
          <a:xfrm>
            <a:off x="228600" y="693869"/>
            <a:ext cx="8387680"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figures shown here are Amplitude to Risk Mode. The graph on the left is the PDF of catastrophic given struck at mission periods for amplitude of 25kA, while the graph on the right is for amplitude of 100kA.</a:t>
            </a:r>
          </a:p>
        </p:txBody>
      </p:sp>
      <p:pic>
        <p:nvPicPr>
          <p:cNvPr id="12" name="Picture 11">
            <a:extLst>
              <a:ext uri="{FF2B5EF4-FFF2-40B4-BE49-F238E27FC236}">
                <a16:creationId xmlns:a16="http://schemas.microsoft.com/office/drawing/2014/main" id="{3A873EA2-CF69-276A-7675-949989C02C7B}"/>
              </a:ext>
            </a:extLst>
          </p:cNvPr>
          <p:cNvPicPr>
            <a:picLocks noChangeAspect="1"/>
          </p:cNvPicPr>
          <p:nvPr/>
        </p:nvPicPr>
        <p:blipFill>
          <a:blip r:embed="rId2"/>
          <a:stretch>
            <a:fillRect/>
          </a:stretch>
        </p:blipFill>
        <p:spPr>
          <a:xfrm>
            <a:off x="6248400" y="2014132"/>
            <a:ext cx="5699413" cy="3905927"/>
          </a:xfrm>
          <a:prstGeom prst="rect">
            <a:avLst/>
          </a:prstGeom>
        </p:spPr>
      </p:pic>
      <p:pic>
        <p:nvPicPr>
          <p:cNvPr id="14" name="Picture 13">
            <a:extLst>
              <a:ext uri="{FF2B5EF4-FFF2-40B4-BE49-F238E27FC236}">
                <a16:creationId xmlns:a16="http://schemas.microsoft.com/office/drawing/2014/main" id="{34BD4FE4-FC0D-8F98-0D0F-736429FDFBEA}"/>
              </a:ext>
            </a:extLst>
          </p:cNvPr>
          <p:cNvPicPr>
            <a:picLocks noChangeAspect="1"/>
          </p:cNvPicPr>
          <p:nvPr/>
        </p:nvPicPr>
        <p:blipFill>
          <a:blip r:embed="rId3"/>
          <a:stretch>
            <a:fillRect/>
          </a:stretch>
        </p:blipFill>
        <p:spPr>
          <a:xfrm>
            <a:off x="113837" y="1991579"/>
            <a:ext cx="5748720" cy="3933056"/>
          </a:xfrm>
          <a:prstGeom prst="rect">
            <a:avLst/>
          </a:prstGeom>
        </p:spPr>
      </p:pic>
    </p:spTree>
    <p:extLst>
      <p:ext uri="{BB962C8B-B14F-4D97-AF65-F5344CB8AC3E}">
        <p14:creationId xmlns:p14="http://schemas.microsoft.com/office/powerpoint/2010/main" val="29692632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3F348CC-907C-039E-F8D8-158C6DD73701}"/>
              </a:ext>
            </a:extLst>
          </p:cNvPr>
          <p:cNvSpPr>
            <a:spLocks noGrp="1"/>
          </p:cNvSpPr>
          <p:nvPr>
            <p:ph type="sldNum" sz="quarter" idx="11"/>
          </p:nvPr>
        </p:nvSpPr>
        <p:spPr>
          <a:xfrm>
            <a:off x="457200" y="6488589"/>
            <a:ext cx="2743200" cy="247724"/>
          </a:xfrm>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69013D57-CE24-A17A-9A83-CE58217EB173}"/>
              </a:ext>
            </a:extLst>
          </p:cNvPr>
          <p:cNvSpPr>
            <a:spLocks noGrp="1"/>
          </p:cNvSpPr>
          <p:nvPr>
            <p:ph type="title"/>
          </p:nvPr>
        </p:nvSpPr>
        <p:spPr/>
        <p:txBody>
          <a:bodyPr/>
          <a:lstStyle/>
          <a:p>
            <a:r>
              <a:rPr lang="en-US" dirty="0"/>
              <a:t>Analyzing Results</a:t>
            </a:r>
          </a:p>
        </p:txBody>
      </p:sp>
      <p:sp>
        <p:nvSpPr>
          <p:cNvPr id="5" name="TextBox 4">
            <a:extLst>
              <a:ext uri="{FF2B5EF4-FFF2-40B4-BE49-F238E27FC236}">
                <a16:creationId xmlns:a16="http://schemas.microsoft.com/office/drawing/2014/main" id="{2218020A-C11D-CA57-FA60-3EE3B23B2C58}"/>
              </a:ext>
            </a:extLst>
          </p:cNvPr>
          <p:cNvSpPr txBox="1"/>
          <p:nvPr/>
        </p:nvSpPr>
        <p:spPr>
          <a:xfrm>
            <a:off x="414293" y="1644989"/>
            <a:ext cx="18002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25kA</a:t>
            </a:r>
          </a:p>
        </p:txBody>
      </p:sp>
      <p:sp>
        <p:nvSpPr>
          <p:cNvPr id="7" name="TextBox 6">
            <a:extLst>
              <a:ext uri="{FF2B5EF4-FFF2-40B4-BE49-F238E27FC236}">
                <a16:creationId xmlns:a16="http://schemas.microsoft.com/office/drawing/2014/main" id="{A8A300E5-FF6B-94D0-650C-00D5CC91EBCE}"/>
              </a:ext>
            </a:extLst>
          </p:cNvPr>
          <p:cNvSpPr txBox="1"/>
          <p:nvPr/>
        </p:nvSpPr>
        <p:spPr>
          <a:xfrm>
            <a:off x="6418356" y="1644989"/>
            <a:ext cx="18002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100kA</a:t>
            </a:r>
          </a:p>
        </p:txBody>
      </p:sp>
      <p:sp>
        <p:nvSpPr>
          <p:cNvPr id="9" name="TextBox 8">
            <a:extLst>
              <a:ext uri="{FF2B5EF4-FFF2-40B4-BE49-F238E27FC236}">
                <a16:creationId xmlns:a16="http://schemas.microsoft.com/office/drawing/2014/main" id="{ADD7936D-4380-EAA2-7EFE-85F2DA5178A0}"/>
              </a:ext>
            </a:extLst>
          </p:cNvPr>
          <p:cNvSpPr txBox="1"/>
          <p:nvPr/>
        </p:nvSpPr>
        <p:spPr>
          <a:xfrm>
            <a:off x="228600" y="685800"/>
            <a:ext cx="8387680"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figures shown here are Amplitude to Risk Mode. The graph on the left is the assumed probability of catastrophic vs peak current for 25kA, while the graph on the right is for 100kA.</a:t>
            </a:r>
          </a:p>
        </p:txBody>
      </p:sp>
      <p:pic>
        <p:nvPicPr>
          <p:cNvPr id="11" name="Picture 10">
            <a:extLst>
              <a:ext uri="{FF2B5EF4-FFF2-40B4-BE49-F238E27FC236}">
                <a16:creationId xmlns:a16="http://schemas.microsoft.com/office/drawing/2014/main" id="{B5AFBAEC-171C-9C86-4E01-5AD918A69EEF}"/>
              </a:ext>
            </a:extLst>
          </p:cNvPr>
          <p:cNvPicPr>
            <a:picLocks noChangeAspect="1"/>
          </p:cNvPicPr>
          <p:nvPr/>
        </p:nvPicPr>
        <p:blipFill>
          <a:blip r:embed="rId2"/>
          <a:stretch>
            <a:fillRect/>
          </a:stretch>
        </p:blipFill>
        <p:spPr>
          <a:xfrm>
            <a:off x="6324600" y="1983803"/>
            <a:ext cx="5413192" cy="3726221"/>
          </a:xfrm>
          <a:prstGeom prst="rect">
            <a:avLst/>
          </a:prstGeom>
        </p:spPr>
      </p:pic>
      <p:pic>
        <p:nvPicPr>
          <p:cNvPr id="13" name="Picture 12">
            <a:extLst>
              <a:ext uri="{FF2B5EF4-FFF2-40B4-BE49-F238E27FC236}">
                <a16:creationId xmlns:a16="http://schemas.microsoft.com/office/drawing/2014/main" id="{2CF07909-1F83-33F6-AD69-621371A00BD9}"/>
              </a:ext>
            </a:extLst>
          </p:cNvPr>
          <p:cNvPicPr>
            <a:picLocks noChangeAspect="1"/>
          </p:cNvPicPr>
          <p:nvPr/>
        </p:nvPicPr>
        <p:blipFill>
          <a:blip r:embed="rId3"/>
          <a:stretch>
            <a:fillRect/>
          </a:stretch>
        </p:blipFill>
        <p:spPr>
          <a:xfrm>
            <a:off x="400181" y="2018099"/>
            <a:ext cx="5342030" cy="3691925"/>
          </a:xfrm>
          <a:prstGeom prst="rect">
            <a:avLst/>
          </a:prstGeom>
        </p:spPr>
      </p:pic>
    </p:spTree>
    <p:extLst>
      <p:ext uri="{BB962C8B-B14F-4D97-AF65-F5344CB8AC3E}">
        <p14:creationId xmlns:p14="http://schemas.microsoft.com/office/powerpoint/2010/main" val="32028983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ED624-178F-8EA4-E88A-0F6A4FB0719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B670046-F0B8-9FA3-723D-EAD138C3884D}"/>
              </a:ext>
            </a:extLst>
          </p:cNvPr>
          <p:cNvSpPr>
            <a:spLocks noGrp="1"/>
          </p:cNvSpPr>
          <p:nvPr>
            <p:ph type="title"/>
          </p:nvPr>
        </p:nvSpPr>
        <p:spPr/>
        <p:txBody>
          <a:bodyPr/>
          <a:lstStyle/>
          <a:p>
            <a:r>
              <a:rPr lang="en-US" dirty="0"/>
              <a:t>Analyzing Results</a:t>
            </a:r>
          </a:p>
        </p:txBody>
      </p:sp>
      <p:pic>
        <p:nvPicPr>
          <p:cNvPr id="15" name="Picture 14">
            <a:extLst>
              <a:ext uri="{FF2B5EF4-FFF2-40B4-BE49-F238E27FC236}">
                <a16:creationId xmlns:a16="http://schemas.microsoft.com/office/drawing/2014/main" id="{BA91930B-D833-73A8-EA76-08FF436C1C2B}"/>
              </a:ext>
            </a:extLst>
          </p:cNvPr>
          <p:cNvPicPr>
            <a:picLocks noChangeAspect="1"/>
          </p:cNvPicPr>
          <p:nvPr/>
        </p:nvPicPr>
        <p:blipFill>
          <a:blip r:embed="rId2"/>
          <a:stretch>
            <a:fillRect/>
          </a:stretch>
        </p:blipFill>
        <p:spPr>
          <a:xfrm>
            <a:off x="160785" y="2476437"/>
            <a:ext cx="5723384" cy="3294518"/>
          </a:xfrm>
          <a:prstGeom prst="rect">
            <a:avLst/>
          </a:prstGeom>
        </p:spPr>
      </p:pic>
      <p:pic>
        <p:nvPicPr>
          <p:cNvPr id="17" name="Picture 16">
            <a:extLst>
              <a:ext uri="{FF2B5EF4-FFF2-40B4-BE49-F238E27FC236}">
                <a16:creationId xmlns:a16="http://schemas.microsoft.com/office/drawing/2014/main" id="{2C3F5396-5C11-2020-AE47-898DBEFCC4C9}"/>
              </a:ext>
            </a:extLst>
          </p:cNvPr>
          <p:cNvPicPr>
            <a:picLocks noChangeAspect="1"/>
          </p:cNvPicPr>
          <p:nvPr/>
        </p:nvPicPr>
        <p:blipFill>
          <a:blip r:embed="rId3"/>
          <a:stretch>
            <a:fillRect/>
          </a:stretch>
        </p:blipFill>
        <p:spPr>
          <a:xfrm>
            <a:off x="6172200" y="2498646"/>
            <a:ext cx="5890277" cy="3294416"/>
          </a:xfrm>
          <a:prstGeom prst="rect">
            <a:avLst/>
          </a:prstGeom>
        </p:spPr>
      </p:pic>
      <p:sp>
        <p:nvSpPr>
          <p:cNvPr id="19" name="TextBox 18">
            <a:extLst>
              <a:ext uri="{FF2B5EF4-FFF2-40B4-BE49-F238E27FC236}">
                <a16:creationId xmlns:a16="http://schemas.microsoft.com/office/drawing/2014/main" id="{532A3884-7CF5-9512-591C-16DD59A20D57}"/>
              </a:ext>
            </a:extLst>
          </p:cNvPr>
          <p:cNvSpPr txBox="1"/>
          <p:nvPr/>
        </p:nvSpPr>
        <p:spPr>
          <a:xfrm>
            <a:off x="303754" y="807945"/>
            <a:ext cx="8387680"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figures shown here are Risk to Amplitude Mode. The graph on the left is the PDF of catastrophic given struck at mission periods for a risk of 1E-09, while the graph on the right is for 1E-06.</a:t>
            </a:r>
          </a:p>
        </p:txBody>
      </p:sp>
      <p:sp>
        <p:nvSpPr>
          <p:cNvPr id="21" name="TextBox 20">
            <a:extLst>
              <a:ext uri="{FF2B5EF4-FFF2-40B4-BE49-F238E27FC236}">
                <a16:creationId xmlns:a16="http://schemas.microsoft.com/office/drawing/2014/main" id="{77283436-BBF3-8152-0A33-1913DC5A282D}"/>
              </a:ext>
            </a:extLst>
          </p:cNvPr>
          <p:cNvSpPr txBox="1"/>
          <p:nvPr/>
        </p:nvSpPr>
        <p:spPr>
          <a:xfrm>
            <a:off x="160784" y="1922582"/>
            <a:ext cx="18002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1E-09</a:t>
            </a:r>
          </a:p>
        </p:txBody>
      </p:sp>
      <p:sp>
        <p:nvSpPr>
          <p:cNvPr id="23" name="TextBox 22">
            <a:extLst>
              <a:ext uri="{FF2B5EF4-FFF2-40B4-BE49-F238E27FC236}">
                <a16:creationId xmlns:a16="http://schemas.microsoft.com/office/drawing/2014/main" id="{519E9B5A-7549-A582-5495-EF2CF5158F8B}"/>
              </a:ext>
            </a:extLst>
          </p:cNvPr>
          <p:cNvSpPr txBox="1"/>
          <p:nvPr/>
        </p:nvSpPr>
        <p:spPr>
          <a:xfrm>
            <a:off x="6172200" y="1922582"/>
            <a:ext cx="1800200"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1E-06</a:t>
            </a:r>
          </a:p>
        </p:txBody>
      </p:sp>
    </p:spTree>
    <p:extLst>
      <p:ext uri="{BB962C8B-B14F-4D97-AF65-F5344CB8AC3E}">
        <p14:creationId xmlns:p14="http://schemas.microsoft.com/office/powerpoint/2010/main" val="189029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9D939A-E8E5-2586-C85F-D3C218A8A61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68118F-9E45-8619-D9C9-E2909925AF4C}"/>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306D0B26-6FDA-0072-6BD7-520983B03561}"/>
              </a:ext>
            </a:extLst>
          </p:cNvPr>
          <p:cNvSpPr>
            <a:spLocks noGrp="1"/>
          </p:cNvSpPr>
          <p:nvPr>
            <p:ph type="title"/>
          </p:nvPr>
        </p:nvSpPr>
        <p:spPr/>
        <p:txBody>
          <a:bodyPr/>
          <a:lstStyle/>
          <a:p>
            <a:r>
              <a:rPr lang="en-US" dirty="0"/>
              <a:t>Analyzing Results</a:t>
            </a:r>
          </a:p>
        </p:txBody>
      </p:sp>
      <p:pic>
        <p:nvPicPr>
          <p:cNvPr id="5" name="Picture 4">
            <a:extLst>
              <a:ext uri="{FF2B5EF4-FFF2-40B4-BE49-F238E27FC236}">
                <a16:creationId xmlns:a16="http://schemas.microsoft.com/office/drawing/2014/main" id="{6D4F384D-ACCE-4F22-BC3F-493946E12BD1}"/>
              </a:ext>
            </a:extLst>
          </p:cNvPr>
          <p:cNvPicPr>
            <a:picLocks noChangeAspect="1"/>
          </p:cNvPicPr>
          <p:nvPr/>
        </p:nvPicPr>
        <p:blipFill>
          <a:blip r:embed="rId2"/>
          <a:stretch>
            <a:fillRect/>
          </a:stretch>
        </p:blipFill>
        <p:spPr>
          <a:xfrm>
            <a:off x="195536" y="2545761"/>
            <a:ext cx="5724042" cy="3312368"/>
          </a:xfrm>
          <a:prstGeom prst="rect">
            <a:avLst/>
          </a:prstGeom>
        </p:spPr>
      </p:pic>
      <p:pic>
        <p:nvPicPr>
          <p:cNvPr id="7" name="Picture 6">
            <a:extLst>
              <a:ext uri="{FF2B5EF4-FFF2-40B4-BE49-F238E27FC236}">
                <a16:creationId xmlns:a16="http://schemas.microsoft.com/office/drawing/2014/main" id="{685EF53D-37AC-30B3-E42D-E753EE02D885}"/>
              </a:ext>
            </a:extLst>
          </p:cNvPr>
          <p:cNvPicPr>
            <a:picLocks noChangeAspect="1"/>
          </p:cNvPicPr>
          <p:nvPr/>
        </p:nvPicPr>
        <p:blipFill>
          <a:blip r:embed="rId3"/>
          <a:stretch>
            <a:fillRect/>
          </a:stretch>
        </p:blipFill>
        <p:spPr>
          <a:xfrm>
            <a:off x="6288156" y="2545761"/>
            <a:ext cx="5640220" cy="3207747"/>
          </a:xfrm>
          <a:prstGeom prst="rect">
            <a:avLst/>
          </a:prstGeom>
        </p:spPr>
      </p:pic>
      <p:sp>
        <p:nvSpPr>
          <p:cNvPr id="9" name="TextBox 8">
            <a:extLst>
              <a:ext uri="{FF2B5EF4-FFF2-40B4-BE49-F238E27FC236}">
                <a16:creationId xmlns:a16="http://schemas.microsoft.com/office/drawing/2014/main" id="{E5903A8D-2ABA-0119-80A2-FAAF6C2C42E1}"/>
              </a:ext>
            </a:extLst>
          </p:cNvPr>
          <p:cNvSpPr txBox="1"/>
          <p:nvPr/>
        </p:nvSpPr>
        <p:spPr>
          <a:xfrm>
            <a:off x="195536" y="1960027"/>
            <a:ext cx="800219"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1E-09</a:t>
            </a:r>
          </a:p>
        </p:txBody>
      </p:sp>
      <p:sp>
        <p:nvSpPr>
          <p:cNvPr id="11" name="TextBox 10">
            <a:extLst>
              <a:ext uri="{FF2B5EF4-FFF2-40B4-BE49-F238E27FC236}">
                <a16:creationId xmlns:a16="http://schemas.microsoft.com/office/drawing/2014/main" id="{663E2FA1-3BD7-846E-7761-B49664D806C9}"/>
              </a:ext>
            </a:extLst>
          </p:cNvPr>
          <p:cNvSpPr txBox="1"/>
          <p:nvPr/>
        </p:nvSpPr>
        <p:spPr>
          <a:xfrm>
            <a:off x="6288156" y="2079545"/>
            <a:ext cx="800219" cy="369332"/>
          </a:xfrm>
          <a:prstGeom prst="rect">
            <a:avLst/>
          </a:prstGeom>
          <a:noFill/>
        </p:spPr>
        <p:txBody>
          <a:bodyPr wrap="none" rtlCol="0">
            <a:spAutoFit/>
          </a:bodyPr>
          <a:lstStyle/>
          <a:p>
            <a:r>
              <a:rPr lang="en-US" dirty="0">
                <a:latin typeface="Arial" panose="020B0604020202020204" pitchFamily="34" charset="0"/>
                <a:cs typeface="Arial" panose="020B0604020202020204" pitchFamily="34" charset="0"/>
              </a:rPr>
              <a:t>1E-06</a:t>
            </a:r>
          </a:p>
        </p:txBody>
      </p:sp>
      <p:sp>
        <p:nvSpPr>
          <p:cNvPr id="13" name="TextBox 12">
            <a:extLst>
              <a:ext uri="{FF2B5EF4-FFF2-40B4-BE49-F238E27FC236}">
                <a16:creationId xmlns:a16="http://schemas.microsoft.com/office/drawing/2014/main" id="{A1B58B35-C531-F39D-7BE5-63E7A839EE63}"/>
              </a:ext>
            </a:extLst>
          </p:cNvPr>
          <p:cNvSpPr txBox="1"/>
          <p:nvPr/>
        </p:nvSpPr>
        <p:spPr>
          <a:xfrm>
            <a:off x="195536" y="885506"/>
            <a:ext cx="8387680"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The figures shown here are Risk to Amplitude Mode. The graph on the left is the assumed probability of catastrophic vs peak current for a risk of 1E-09, while the graph on the right is for 1E-06.</a:t>
            </a:r>
          </a:p>
        </p:txBody>
      </p:sp>
    </p:spTree>
    <p:extLst>
      <p:ext uri="{BB962C8B-B14F-4D97-AF65-F5344CB8AC3E}">
        <p14:creationId xmlns:p14="http://schemas.microsoft.com/office/powerpoint/2010/main" val="196503801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538096-33C2-9DBA-5014-161B1B711CBD}"/>
              </a:ext>
            </a:extLst>
          </p:cNvPr>
          <p:cNvSpPr>
            <a:spLocks noGrp="1"/>
          </p:cNvSpPr>
          <p:nvPr>
            <p:ph type="body" sz="quarter" idx="10"/>
          </p:nvPr>
        </p:nvSpPr>
        <p:spPr>
          <a:xfrm>
            <a:off x="5029201" y="2520950"/>
            <a:ext cx="6172199" cy="1449388"/>
          </a:xfrm>
        </p:spPr>
        <p:txBody>
          <a:bodyPr anchor="ctr"/>
          <a:lstStyle/>
          <a:p>
            <a:pPr algn="r"/>
            <a:r>
              <a:rPr lang="en-US" dirty="0"/>
              <a:t>Demo Background</a:t>
            </a:r>
          </a:p>
        </p:txBody>
      </p:sp>
      <p:sp>
        <p:nvSpPr>
          <p:cNvPr id="2" name="Slide Number Placeholder 1">
            <a:extLst>
              <a:ext uri="{FF2B5EF4-FFF2-40B4-BE49-F238E27FC236}">
                <a16:creationId xmlns:a16="http://schemas.microsoft.com/office/drawing/2014/main" id="{E6CEE77F-AE14-4C5A-A437-669668320EC9}"/>
              </a:ext>
            </a:extLst>
          </p:cNvPr>
          <p:cNvSpPr>
            <a:spLocks noGrp="1"/>
          </p:cNvSpPr>
          <p:nvPr>
            <p:ph type="sldNum" sz="quarter" idx="4294967295"/>
          </p:nvPr>
        </p:nvSpPr>
        <p:spPr>
          <a:xfrm>
            <a:off x="0" y="6542088"/>
            <a:ext cx="2743200" cy="249237"/>
          </a:xfrm>
        </p:spPr>
        <p:txBody>
          <a:bodyPr/>
          <a:lstStyle/>
          <a:p>
            <a:fld id="{F0D23093-2AB0-F74C-B865-1A12A15B650E}" type="slidenum">
              <a:rPr lang="en-US" smtClean="0"/>
              <a:pPr/>
              <a:t>2</a:t>
            </a:fld>
            <a:endParaRPr lang="en-US" dirty="0"/>
          </a:p>
        </p:txBody>
      </p:sp>
    </p:spTree>
    <p:extLst>
      <p:ext uri="{BB962C8B-B14F-4D97-AF65-F5344CB8AC3E}">
        <p14:creationId xmlns:p14="http://schemas.microsoft.com/office/powerpoint/2010/main" val="861777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D4838-72C9-78CF-24A0-5F0A2DF86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82B16E8-F102-D8A9-5F5D-3FBC9C9A43E0}"/>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E2251359-2A01-4366-4E0D-FBE1603CB9B7}"/>
              </a:ext>
            </a:extLst>
          </p:cNvPr>
          <p:cNvSpPr>
            <a:spLocks noGrp="1"/>
          </p:cNvSpPr>
          <p:nvPr>
            <p:ph type="body" sz="quarter" idx="13"/>
          </p:nvPr>
        </p:nvSpPr>
        <p:spPr>
          <a:xfrm>
            <a:off x="152400" y="689618"/>
            <a:ext cx="10363200" cy="5253982"/>
          </a:xfrm>
        </p:spPr>
        <p:txBody>
          <a:bodyPr anchor="ctr">
            <a:normAutofit/>
          </a:bodyPr>
          <a:lstStyle/>
          <a:p>
            <a:r>
              <a:rPr lang="en-US" dirty="0">
                <a:latin typeface="Arial" panose="020B0604020202020204" pitchFamily="34" charset="0"/>
                <a:cs typeface="Arial" panose="020B0604020202020204" pitchFamily="34" charset="0"/>
              </a:rPr>
              <a:t>EMA’s lightning probability workflow in STK Shield Plus provides a lightning risk analysis, specific to each scenario, to assess the probability and impact of lightning strikes on aircraft and other assets of interest.</a:t>
            </a:r>
          </a:p>
          <a:p>
            <a:pPr lvl="1"/>
            <a:r>
              <a:rPr lang="en-US" dirty="0">
                <a:latin typeface="Arial" panose="020B0604020202020204" pitchFamily="34" charset="0"/>
                <a:cs typeface="Arial" panose="020B0604020202020204" pitchFamily="34" charset="0"/>
              </a:rPr>
              <a:t>It determines lightning strike likelihood and current amplitudes based on mission profile which allows for design preparations early on</a:t>
            </a:r>
          </a:p>
          <a:p>
            <a:r>
              <a:rPr lang="en-US" dirty="0">
                <a:latin typeface="Arial" panose="020B0604020202020204" pitchFamily="34" charset="0"/>
                <a:cs typeface="Arial" panose="020B0604020202020204" pitchFamily="34" charset="0"/>
              </a:rPr>
              <a:t>This demo covers two scenarios, a lower risk workflow and a higher risk workflow</a:t>
            </a:r>
          </a:p>
          <a:p>
            <a:r>
              <a:rPr lang="en-US" dirty="0">
                <a:latin typeface="Arial" panose="020B0604020202020204" pitchFamily="34" charset="0"/>
                <a:cs typeface="Arial" panose="020B0604020202020204" pitchFamily="34" charset="0"/>
              </a:rPr>
              <a:t>The CONOPS factors are used as a weighting value for the probability. Unless some type of mitigation is in place, the CONOP should be assumed to be 1. </a:t>
            </a:r>
            <a:endParaRPr lang="en-US" dirty="0"/>
          </a:p>
        </p:txBody>
      </p:sp>
    </p:spTree>
    <p:extLst>
      <p:ext uri="{BB962C8B-B14F-4D97-AF65-F5344CB8AC3E}">
        <p14:creationId xmlns:p14="http://schemas.microsoft.com/office/powerpoint/2010/main" val="2154014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C454-29E6-EF23-B58A-A41F329E353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E9CA619-0B47-1986-B924-287A7E5BB0D1}"/>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D5D6CC8C-4E32-FE44-3B19-C73DCB127A45}"/>
              </a:ext>
            </a:extLst>
          </p:cNvPr>
          <p:cNvSpPr>
            <a:spLocks noGrp="1"/>
          </p:cNvSpPr>
          <p:nvPr>
            <p:ph type="body" sz="quarter" idx="13"/>
          </p:nvPr>
        </p:nvSpPr>
        <p:spPr>
          <a:xfrm>
            <a:off x="152400" y="689618"/>
            <a:ext cx="10363200" cy="5253982"/>
          </a:xfrm>
        </p:spPr>
        <p:txBody>
          <a:bodyPr anchor="ctr">
            <a:normAutofit/>
          </a:bodyPr>
          <a:lstStyle/>
          <a:p>
            <a:r>
              <a:rPr lang="en-US" dirty="0">
                <a:latin typeface="Arial" panose="020B0604020202020204" pitchFamily="34" charset="0"/>
                <a:cs typeface="Arial" panose="020B0604020202020204" pitchFamily="34" charset="0"/>
              </a:rPr>
              <a:t>EMA’s lightning probability workflow in STK Shield Plus allows for two modes: risk to amplitude, and amplitude to risk</a:t>
            </a:r>
          </a:p>
          <a:p>
            <a:r>
              <a:rPr lang="en-US" dirty="0">
                <a:latin typeface="Arial" panose="020B0604020202020204" pitchFamily="34" charset="0"/>
                <a:cs typeface="Arial" panose="020B0604020202020204" pitchFamily="34" charset="0"/>
              </a:rPr>
              <a:t>In Amplitude to Risk mode, the user enters the lightning current amplitude, in order to determine the mission risk. The workflow yields the probability of a catastrophic failure if the aircraft is designed to be hardened to that amplitude, as well as other probabilities.</a:t>
            </a:r>
          </a:p>
          <a:p>
            <a:r>
              <a:rPr lang="en-US" dirty="0">
                <a:latin typeface="Arial" panose="020B0604020202020204" pitchFamily="34" charset="0"/>
                <a:cs typeface="Arial" panose="020B0604020202020204" pitchFamily="34" charset="0"/>
              </a:rPr>
              <a:t>In Risk to Amplitude mode, the user enters the risk they wish to keep the mission below, in order to determine which lightning current amplitude to design for. The default Risk to Amplitude value is 1E-07. More conservative values would be 1E-08 or 1E-09, while less conservative would be 1E-06.</a:t>
            </a:r>
          </a:p>
        </p:txBody>
      </p:sp>
    </p:spTree>
    <p:extLst>
      <p:ext uri="{BB962C8B-B14F-4D97-AF65-F5344CB8AC3E}">
        <p14:creationId xmlns:p14="http://schemas.microsoft.com/office/powerpoint/2010/main" val="3209565477"/>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B6A05-1098-F220-11C3-3E9D700BA2B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E59769B-63FD-0C4D-986A-A58E08B38BC3}"/>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972D7A94-4F3A-68A4-FBED-3AFD5C020784}"/>
              </a:ext>
            </a:extLst>
          </p:cNvPr>
          <p:cNvSpPr>
            <a:spLocks noGrp="1"/>
          </p:cNvSpPr>
          <p:nvPr>
            <p:ph type="body" sz="quarter" idx="13"/>
          </p:nvPr>
        </p:nvSpPr>
        <p:spPr>
          <a:xfrm>
            <a:off x="152400" y="689618"/>
            <a:ext cx="10363200" cy="5253982"/>
          </a:xfrm>
        </p:spPr>
        <p:txBody>
          <a:bodyPr anchor="ctr">
            <a:normAutofit/>
          </a:bodyPr>
          <a:lstStyle/>
          <a:p>
            <a:r>
              <a:rPr lang="en-US" dirty="0">
                <a:latin typeface="Arial" panose="020B0604020202020204" pitchFamily="34" charset="0"/>
                <a:cs typeface="Arial" panose="020B0604020202020204" pitchFamily="34" charset="0"/>
              </a:rPr>
              <a:t>The lower risk workflow has an aircraft hold on the runway for 24 hours prior to leaving Miami, FL to Dallas, TX. Florida is one of the most lightning-dense states in the United States, with peaks in the summer months. The scenario occurs in July. The aircraft is a commercial jet with flight elevation 35000 ft. While on the ground, the aircraft is assumed to be near a lightning tower, which lowers the risk from 1 to 0.01.</a:t>
            </a:r>
          </a:p>
          <a:p>
            <a:r>
              <a:rPr lang="en-US" dirty="0">
                <a:latin typeface="Arial" panose="020B0604020202020204" pitchFamily="34" charset="0"/>
                <a:cs typeface="Arial" panose="020B0604020202020204" pitchFamily="34" charset="0"/>
              </a:rPr>
              <a:t>The higher risk workflow has an experimental aircraft flying from Dallas, TX to Miami, FL and then in a holding pattern in FL before landing, also in July. The aircraft is gathering data on lightning. The aircraft is a smaller jet, with flight elevation 15000 ft. This elevation, along with the holding pattern in FL, increases the likelihood of lightning strike.  </a:t>
            </a:r>
            <a:endParaRPr lang="en-US" dirty="0"/>
          </a:p>
        </p:txBody>
      </p:sp>
    </p:spTree>
    <p:extLst>
      <p:ext uri="{BB962C8B-B14F-4D97-AF65-F5344CB8AC3E}">
        <p14:creationId xmlns:p14="http://schemas.microsoft.com/office/powerpoint/2010/main" val="3004212485"/>
      </p:ext>
    </p:extLst>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978A98-BB2F-4A2E-528C-0425B0404156}"/>
              </a:ext>
            </a:extLst>
          </p:cNvPr>
          <p:cNvSpPr>
            <a:spLocks noGrp="1"/>
          </p:cNvSpPr>
          <p:nvPr>
            <p:ph type="body" sz="quarter" idx="10"/>
          </p:nvPr>
        </p:nvSpPr>
        <p:spPr/>
        <p:txBody>
          <a:bodyPr/>
          <a:lstStyle/>
          <a:p>
            <a:r>
              <a:rPr lang="en-US" dirty="0"/>
              <a:t>Setting up the STK Scenario</a:t>
            </a:r>
          </a:p>
        </p:txBody>
      </p:sp>
      <p:sp>
        <p:nvSpPr>
          <p:cNvPr id="3" name="Text Placeholder 2">
            <a:extLst>
              <a:ext uri="{FF2B5EF4-FFF2-40B4-BE49-F238E27FC236}">
                <a16:creationId xmlns:a16="http://schemas.microsoft.com/office/drawing/2014/main" id="{DA31E56C-1C13-9387-49BE-5DEF68CB90DD}"/>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1882089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3F294-AEE6-08B3-8FB0-A276A3CDC130}"/>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D6901FCC-DE0A-4B9F-A7B5-96E8C6DD5278}"/>
              </a:ext>
            </a:extLst>
          </p:cNvPr>
          <p:cNvSpPr>
            <a:spLocks noGrp="1"/>
          </p:cNvSpPr>
          <p:nvPr>
            <p:ph type="title"/>
          </p:nvPr>
        </p:nvSpPr>
        <p:spPr/>
        <p:txBody>
          <a:bodyPr/>
          <a:lstStyle/>
          <a:p>
            <a:r>
              <a:rPr lang="en-US" dirty="0"/>
              <a:t>Setting up the STK Scenario</a:t>
            </a:r>
          </a:p>
        </p:txBody>
      </p:sp>
      <p:sp>
        <p:nvSpPr>
          <p:cNvPr id="4" name="Text Placeholder 3">
            <a:extLst>
              <a:ext uri="{FF2B5EF4-FFF2-40B4-BE49-F238E27FC236}">
                <a16:creationId xmlns:a16="http://schemas.microsoft.com/office/drawing/2014/main" id="{59A8A19D-5113-A9D9-3CEE-AF801846D0E9}"/>
              </a:ext>
            </a:extLst>
          </p:cNvPr>
          <p:cNvSpPr>
            <a:spLocks noGrp="1"/>
          </p:cNvSpPr>
          <p:nvPr>
            <p:ph type="body" sz="quarter" idx="13"/>
          </p:nvPr>
        </p:nvSpPr>
        <p:spPr>
          <a:xfrm>
            <a:off x="8340987" y="2183570"/>
            <a:ext cx="3505200" cy="3657600"/>
          </a:xfrm>
        </p:spPr>
        <p:txBody>
          <a:bodyPr>
            <a:normAutofit/>
          </a:bodyPr>
          <a:lstStyle/>
          <a:p>
            <a:pPr marL="285750" indent="-285750"/>
            <a:r>
              <a:rPr lang="en-US" dirty="0">
                <a:latin typeface="Arial" panose="020B0604020202020204" pitchFamily="34" charset="0"/>
                <a:cs typeface="Arial" panose="020B0604020202020204" pitchFamily="34" charset="0"/>
              </a:rPr>
              <a:t>Open one of the scenarios in the folder </a:t>
            </a:r>
          </a:p>
          <a:p>
            <a:pPr marL="285750" indent="-285750"/>
            <a:r>
              <a:rPr lang="en-US" dirty="0">
                <a:latin typeface="Arial" panose="020B0604020202020204" pitchFamily="34" charset="0"/>
                <a:cs typeface="Arial" panose="020B0604020202020204" pitchFamily="34" charset="0"/>
              </a:rPr>
              <a:t>Right click aircraft in Object Browser to view its properties</a:t>
            </a:r>
          </a:p>
          <a:p>
            <a:pPr marL="285750" indent="-285750"/>
            <a:r>
              <a:rPr lang="en-US" dirty="0">
                <a:latin typeface="Arial" panose="020B0604020202020204" pitchFamily="34" charset="0"/>
                <a:cs typeface="Arial" panose="020B0604020202020204" pitchFamily="34" charset="0"/>
              </a:rPr>
              <a:t>The aircraft's Route propagator must be in "Aviator" mode</a:t>
            </a:r>
          </a:p>
        </p:txBody>
      </p:sp>
      <p:pic>
        <p:nvPicPr>
          <p:cNvPr id="5" name="Picture 4">
            <a:extLst>
              <a:ext uri="{FF2B5EF4-FFF2-40B4-BE49-F238E27FC236}">
                <a16:creationId xmlns:a16="http://schemas.microsoft.com/office/drawing/2014/main" id="{35BD3395-83C7-9196-D32E-46199248F17A}"/>
              </a:ext>
            </a:extLst>
          </p:cNvPr>
          <p:cNvPicPr>
            <a:picLocks noChangeAspect="1"/>
          </p:cNvPicPr>
          <p:nvPr/>
        </p:nvPicPr>
        <p:blipFill>
          <a:blip r:embed="rId2"/>
          <a:stretch>
            <a:fillRect/>
          </a:stretch>
        </p:blipFill>
        <p:spPr>
          <a:xfrm>
            <a:off x="838200" y="811234"/>
            <a:ext cx="2736304" cy="1543556"/>
          </a:xfrm>
          <a:prstGeom prst="rect">
            <a:avLst/>
          </a:prstGeom>
        </p:spPr>
      </p:pic>
      <p:pic>
        <p:nvPicPr>
          <p:cNvPr id="6" name="Picture 5">
            <a:extLst>
              <a:ext uri="{FF2B5EF4-FFF2-40B4-BE49-F238E27FC236}">
                <a16:creationId xmlns:a16="http://schemas.microsoft.com/office/drawing/2014/main" id="{B783A00C-14A7-C8BC-EC68-86D38D020DAF}"/>
              </a:ext>
            </a:extLst>
          </p:cNvPr>
          <p:cNvPicPr>
            <a:picLocks noChangeAspect="1"/>
          </p:cNvPicPr>
          <p:nvPr/>
        </p:nvPicPr>
        <p:blipFill>
          <a:blip r:embed="rId3"/>
          <a:stretch>
            <a:fillRect/>
          </a:stretch>
        </p:blipFill>
        <p:spPr>
          <a:xfrm>
            <a:off x="838200" y="2590800"/>
            <a:ext cx="6443857" cy="3405384"/>
          </a:xfrm>
          <a:prstGeom prst="rect">
            <a:avLst/>
          </a:prstGeom>
        </p:spPr>
      </p:pic>
      <p:cxnSp>
        <p:nvCxnSpPr>
          <p:cNvPr id="9" name="Straight Arrow Connector 8">
            <a:extLst>
              <a:ext uri="{FF2B5EF4-FFF2-40B4-BE49-F238E27FC236}">
                <a16:creationId xmlns:a16="http://schemas.microsoft.com/office/drawing/2014/main" id="{DA9B1D9A-287D-CE05-9D62-20412301B27E}"/>
              </a:ext>
            </a:extLst>
          </p:cNvPr>
          <p:cNvCxnSpPr/>
          <p:nvPr/>
        </p:nvCxnSpPr>
        <p:spPr>
          <a:xfrm flipV="1">
            <a:off x="1630288" y="2805992"/>
            <a:ext cx="864096" cy="72008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4559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28106C-BCD9-1F13-EEAA-3553529969B0}"/>
              </a:ext>
            </a:extLst>
          </p:cNvPr>
          <p:cNvSpPr>
            <a:spLocks noGrp="1"/>
          </p:cNvSpPr>
          <p:nvPr>
            <p:ph type="body" sz="quarter" idx="10"/>
          </p:nvPr>
        </p:nvSpPr>
        <p:spPr/>
        <p:txBody>
          <a:bodyPr/>
          <a:lstStyle/>
          <a:p>
            <a:r>
              <a:rPr lang="en-US" dirty="0"/>
              <a:t>Setting up Lightning Risk Options</a:t>
            </a:r>
          </a:p>
        </p:txBody>
      </p:sp>
      <p:sp>
        <p:nvSpPr>
          <p:cNvPr id="3" name="Text Placeholder 2">
            <a:extLst>
              <a:ext uri="{FF2B5EF4-FFF2-40B4-BE49-F238E27FC236}">
                <a16:creationId xmlns:a16="http://schemas.microsoft.com/office/drawing/2014/main" id="{2D6B98FE-FF27-7700-34F2-71872C720514}"/>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8173393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FA4D91-CB51-8805-07DD-3C980FCB3F8B}"/>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3" name="Title 2">
            <a:extLst>
              <a:ext uri="{FF2B5EF4-FFF2-40B4-BE49-F238E27FC236}">
                <a16:creationId xmlns:a16="http://schemas.microsoft.com/office/drawing/2014/main" id="{6D21F211-7883-CCA6-4103-4D1F63E982E9}"/>
              </a:ext>
            </a:extLst>
          </p:cNvPr>
          <p:cNvSpPr>
            <a:spLocks noGrp="1"/>
          </p:cNvSpPr>
          <p:nvPr>
            <p:ph type="title"/>
          </p:nvPr>
        </p:nvSpPr>
        <p:spPr/>
        <p:txBody>
          <a:bodyPr/>
          <a:lstStyle/>
          <a:p>
            <a:r>
              <a:rPr lang="en-US" dirty="0"/>
              <a:t>Lightning Probability Options</a:t>
            </a:r>
          </a:p>
        </p:txBody>
      </p:sp>
      <p:sp>
        <p:nvSpPr>
          <p:cNvPr id="4" name="Text Placeholder 3">
            <a:extLst>
              <a:ext uri="{FF2B5EF4-FFF2-40B4-BE49-F238E27FC236}">
                <a16:creationId xmlns:a16="http://schemas.microsoft.com/office/drawing/2014/main" id="{97C4FDA2-08F0-E7C6-6C3C-D66C077965B8}"/>
              </a:ext>
            </a:extLst>
          </p:cNvPr>
          <p:cNvSpPr>
            <a:spLocks noGrp="1"/>
          </p:cNvSpPr>
          <p:nvPr>
            <p:ph type="body" sz="quarter" idx="13"/>
          </p:nvPr>
        </p:nvSpPr>
        <p:spPr>
          <a:xfrm>
            <a:off x="304800" y="838200"/>
            <a:ext cx="5195121" cy="4800600"/>
          </a:xfrm>
        </p:spPr>
        <p:txBody>
          <a:bodyPr>
            <a:normAutofit/>
          </a:bodyPr>
          <a:lstStyle/>
          <a:p>
            <a:pPr marL="285750" indent="-285750"/>
            <a:r>
              <a:rPr lang="en-US" dirty="0">
                <a:latin typeface="Arial" panose="020B0604020202020204" pitchFamily="34" charset="0"/>
                <a:cs typeface="Arial" panose="020B0604020202020204" pitchFamily="34" charset="0"/>
              </a:rPr>
              <a:t>Once the aircraft aviator setup is complete, select the lightning probability options workflow </a:t>
            </a:r>
          </a:p>
          <a:p>
            <a:pPr marL="285750" indent="-285750"/>
            <a:r>
              <a:rPr lang="en-US" dirty="0">
                <a:latin typeface="Arial" panose="020B0604020202020204" pitchFamily="34" charset="0"/>
                <a:cs typeface="Arial" panose="020B0604020202020204" pitchFamily="34" charset="0"/>
              </a:rPr>
              <a:t>Select Aircraft from Aircrafts dropdown</a:t>
            </a:r>
          </a:p>
          <a:p>
            <a:pPr marL="285750" indent="-285750"/>
            <a:r>
              <a:rPr lang="en-US" dirty="0">
                <a:latin typeface="Arial" panose="020B0604020202020204" pitchFamily="34" charset="0"/>
                <a:cs typeface="Arial" panose="020B0604020202020204" pitchFamily="34" charset="0"/>
              </a:rPr>
              <a:t>If the script to run is Risk to Amplitude, then the Risk input is used and that is the maximum allowable risk</a:t>
            </a:r>
          </a:p>
          <a:p>
            <a:pPr marL="285750" indent="-285750"/>
            <a:r>
              <a:rPr lang="en-US" dirty="0">
                <a:latin typeface="Arial" panose="020B0604020202020204" pitchFamily="34" charset="0"/>
                <a:cs typeface="Arial" panose="020B0604020202020204" pitchFamily="34" charset="0"/>
              </a:rPr>
              <a:t>If the script to run is Amplitude to Risk, then the Amplitude input is used and that is the amplitude of the lightning strike</a:t>
            </a:r>
          </a:p>
          <a:p>
            <a:pPr marL="285750" indent="-285750"/>
            <a:endParaRPr lang="en-US" dirty="0">
              <a:latin typeface="Arial" panose="020B0604020202020204" pitchFamily="34" charset="0"/>
              <a:cs typeface="Arial" panose="020B0604020202020204" pitchFamily="34" charset="0"/>
            </a:endParaRPr>
          </a:p>
          <a:p>
            <a:pPr marL="285750" indent="-285750"/>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0B7FAB4A-37C0-626E-BE11-3B3CF4DB48E3}"/>
              </a:ext>
            </a:extLst>
          </p:cNvPr>
          <p:cNvPicPr>
            <a:picLocks noChangeAspect="1"/>
          </p:cNvPicPr>
          <p:nvPr/>
        </p:nvPicPr>
        <p:blipFill>
          <a:blip r:embed="rId2"/>
          <a:stretch>
            <a:fillRect/>
          </a:stretch>
        </p:blipFill>
        <p:spPr>
          <a:xfrm>
            <a:off x="5813687" y="932866"/>
            <a:ext cx="6154487" cy="4679040"/>
          </a:xfrm>
          <a:prstGeom prst="rect">
            <a:avLst/>
          </a:prstGeom>
        </p:spPr>
      </p:pic>
      <p:cxnSp>
        <p:nvCxnSpPr>
          <p:cNvPr id="8" name="Straight Arrow Connector 7">
            <a:extLst>
              <a:ext uri="{FF2B5EF4-FFF2-40B4-BE49-F238E27FC236}">
                <a16:creationId xmlns:a16="http://schemas.microsoft.com/office/drawing/2014/main" id="{2874D405-C774-FFA5-BF26-97EBF6822C22}"/>
              </a:ext>
            </a:extLst>
          </p:cNvPr>
          <p:cNvCxnSpPr/>
          <p:nvPr/>
        </p:nvCxnSpPr>
        <p:spPr>
          <a:xfrm flipV="1">
            <a:off x="5885695" y="1278349"/>
            <a:ext cx="288032" cy="79208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00947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nsys - Slide Master">
  <a:themeElements>
    <a:clrScheme name="Custom 1">
      <a:dk1>
        <a:sysClr val="windowText" lastClr="000000"/>
      </a:dk1>
      <a:lt1>
        <a:sysClr val="window" lastClr="FFFFFF"/>
      </a:lt1>
      <a:dk2>
        <a:srgbClr val="323232"/>
      </a:dk2>
      <a:lt2>
        <a:srgbClr val="C00000"/>
      </a:lt2>
      <a:accent1>
        <a:srgbClr val="C00000"/>
      </a:accent1>
      <a:accent2>
        <a:srgbClr val="C00000"/>
      </a:accent2>
      <a:accent3>
        <a:srgbClr val="FFFFFF"/>
      </a:accent3>
      <a:accent4>
        <a:srgbClr val="C00000"/>
      </a:accent4>
      <a:accent5>
        <a:srgbClr val="C00000"/>
      </a:accent5>
      <a:accent6>
        <a:srgbClr val="FFFFFF"/>
      </a:accent6>
      <a:hlink>
        <a:srgbClr val="C00000"/>
      </a:hlink>
      <a:folHlink>
        <a:srgbClr val="C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BE802D75D3E3A409489A03C9D48FDAC" ma:contentTypeVersion="13" ma:contentTypeDescription="Create a new document." ma:contentTypeScope="" ma:versionID="67b730b392362e8c92dfbe94728517ac">
  <xsd:schema xmlns:xsd="http://www.w3.org/2001/XMLSchema" xmlns:xs="http://www.w3.org/2001/XMLSchema" xmlns:p="http://schemas.microsoft.com/office/2006/metadata/properties" xmlns:ns3="ed9723d8-3f9b-4355-a14a-190cc0354fb4" xmlns:ns4="5265cb36-a178-44e6-a4ce-1491ad334435" targetNamespace="http://schemas.microsoft.com/office/2006/metadata/properties" ma:root="true" ma:fieldsID="3480ad4ecab45d4ee1c3bf367c4f0370" ns3:_="" ns4:_="">
    <xsd:import namespace="ed9723d8-3f9b-4355-a14a-190cc0354fb4"/>
    <xsd:import namespace="5265cb36-a178-44e6-a4ce-1491ad334435"/>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723d8-3f9b-4355-a14a-190cc0354f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65cb36-a178-44e6-a4ce-1491ad334435"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F5FE876-BBFA-4E5E-8653-4E4CAC43203B}">
  <ds:schemaRefs>
    <ds:schemaRef ds:uri="http://schemas.microsoft.com/sharepoint/v3/contenttype/forms"/>
  </ds:schemaRefs>
</ds:datastoreItem>
</file>

<file path=customXml/itemProps2.xml><?xml version="1.0" encoding="utf-8"?>
<ds:datastoreItem xmlns:ds="http://schemas.openxmlformats.org/officeDocument/2006/customXml" ds:itemID="{EB730C46-7AD7-407A-A872-943564B8A0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723d8-3f9b-4355-a14a-190cc0354fb4"/>
    <ds:schemaRef ds:uri="5265cb36-a178-44e6-a4ce-1491ad3344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C54582C-3F01-4F8D-9460-F0A670A527E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3652</TotalTime>
  <Words>789</Words>
  <Application>Microsoft Office PowerPoint</Application>
  <PresentationFormat>Widescreen</PresentationFormat>
  <Paragraphs>57</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Wingdings</vt:lpstr>
      <vt:lpstr>Courier New</vt:lpstr>
      <vt:lpstr>Calibri</vt:lpstr>
      <vt:lpstr>Ansys - Slide Master</vt:lpstr>
      <vt:lpstr>PowerPoint Presentation</vt:lpstr>
      <vt:lpstr>PowerPoint Presentation</vt:lpstr>
      <vt:lpstr>Demo Background</vt:lpstr>
      <vt:lpstr>Demo Background</vt:lpstr>
      <vt:lpstr>Demo Background</vt:lpstr>
      <vt:lpstr>PowerPoint Presentation</vt:lpstr>
      <vt:lpstr>Setting up the STK Scenario</vt:lpstr>
      <vt:lpstr>PowerPoint Presentation</vt:lpstr>
      <vt:lpstr>Lightning Probability Options</vt:lpstr>
      <vt:lpstr>Lightning Probability Options</vt:lpstr>
      <vt:lpstr>PowerPoint Presentation</vt:lpstr>
      <vt:lpstr>Analyzing Results</vt:lpstr>
      <vt:lpstr>Analyzing Results</vt:lpstr>
      <vt:lpstr>Analyzing Results</vt:lpstr>
      <vt:lpstr>Analyzing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Timothy McDonald</dc:creator>
  <cp:lastModifiedBy>Zach Stevens</cp:lastModifiedBy>
  <cp:revision>126</cp:revision>
  <dcterms:created xsi:type="dcterms:W3CDTF">2020-04-16T19:43:56Z</dcterms:created>
  <dcterms:modified xsi:type="dcterms:W3CDTF">2026-06-16T16:36:25Z</dcterms:modified>
</cp:coreProperties>
</file>