
<file path=[Content_Types].xml><?xml version="1.0" encoding="utf-8"?>
<Types xmlns="http://schemas.openxmlformats.org/package/2006/content-types">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Lst>
  <p:notesMasterIdLst>
    <p:notesMasterId r:id="rId19"/>
  </p:notesMasterIdLst>
  <p:sldIdLst>
    <p:sldId id="256" r:id="rId5"/>
    <p:sldId id="260" r:id="rId6"/>
    <p:sldId id="262" r:id="rId7"/>
    <p:sldId id="261" r:id="rId8"/>
    <p:sldId id="263" r:id="rId9"/>
    <p:sldId id="264" r:id="rId10"/>
    <p:sldId id="265" r:id="rId11"/>
    <p:sldId id="266" r:id="rId12"/>
    <p:sldId id="267" r:id="rId13"/>
    <p:sldId id="269" r:id="rId14"/>
    <p:sldId id="268" r:id="rId15"/>
    <p:sldId id="271" r:id="rId16"/>
    <p:sldId id="272" r:id="rId17"/>
    <p:sldId id="270"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12328"/>
    <a:srgbClr val="FFB7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195" autoAdjust="0"/>
    <p:restoredTop sz="94660"/>
  </p:normalViewPr>
  <p:slideViewPr>
    <p:cSldViewPr showGuides="1">
      <p:cViewPr varScale="1">
        <p:scale>
          <a:sx n="107" d="100"/>
          <a:sy n="107" d="100"/>
        </p:scale>
        <p:origin x="1002" y="102"/>
      </p:cViewPr>
      <p:guideLst>
        <p:guide orient="horz" pos="2160"/>
        <p:guide pos="3840"/>
      </p:guideLst>
    </p:cSldViewPr>
  </p:slideViewPr>
  <p:notesTextViewPr>
    <p:cViewPr>
      <p:scale>
        <a:sx n="1" d="1"/>
        <a:sy n="1" d="1"/>
      </p:scale>
      <p:origin x="0" y="0"/>
    </p:cViewPr>
  </p:notesTextViewPr>
  <p:sorterViewPr>
    <p:cViewPr>
      <p:scale>
        <a:sx n="100" d="100"/>
        <a:sy n="100" d="100"/>
      </p:scale>
      <p:origin x="0" y="-284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Calibri" panose="020F0502020204030204" pitchFamily="34" charset="0"/>
              </a:defRPr>
            </a:lvl1pPr>
          </a:lstStyle>
          <a:p>
            <a:fld id="{BB9E86C5-9689-42B4-BE7D-FDE5EB4274E3}" type="datetimeFigureOut">
              <a:rPr lang="en-US" smtClean="0"/>
              <a:pPr/>
              <a:t>6/16/2026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Calibri" panose="020F0502020204030204" pitchFamily="34" charset="0"/>
              </a:defRPr>
            </a:lvl1pPr>
          </a:lstStyle>
          <a:p>
            <a:fld id="{27FDDAD7-A41A-4414-8211-C5E2AC7F93EC}" type="slidenum">
              <a:rPr lang="en-US" smtClean="0"/>
              <a:pPr/>
              <a:t>‹#›</a:t>
            </a:fld>
            <a:endParaRPr lang="en-US" dirty="0"/>
          </a:p>
        </p:txBody>
      </p:sp>
    </p:spTree>
    <p:extLst>
      <p:ext uri="{BB962C8B-B14F-4D97-AF65-F5344CB8AC3E}">
        <p14:creationId xmlns:p14="http://schemas.microsoft.com/office/powerpoint/2010/main" val="766296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777E959-C9AD-4F36-95B6-A1D7382902D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32"/>
          <a:stretch/>
        </p:blipFill>
        <p:spPr>
          <a:xfrm>
            <a:off x="-152400" y="-26665"/>
            <a:ext cx="12344400" cy="6884665"/>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2501900"/>
            <a:ext cx="5394325" cy="1449388"/>
          </a:xfrm>
          <a:prstGeom prst="rect">
            <a:avLst/>
          </a:prstGeom>
        </p:spPr>
        <p:txBody>
          <a:bodyPr>
            <a:normAutofit/>
          </a:bodyPr>
          <a:lstStyle>
            <a:lvl1pPr marL="0" indent="0">
              <a:buNone/>
              <a:defRPr sz="3600" b="1" i="0">
                <a:solidFill>
                  <a:schemeClr val="bg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4155982"/>
            <a:ext cx="5394325" cy="848315"/>
          </a:xfrm>
          <a:prstGeom prst="rect">
            <a:avLst/>
          </a:prstGeom>
        </p:spPr>
        <p:txBody>
          <a:bodyPr anchor="t">
            <a:normAutofit/>
          </a:bodyPr>
          <a:lstStyle>
            <a:lvl1pPr marL="0" indent="0">
              <a:buNone/>
              <a:defRPr sz="2000" b="0" i="0">
                <a:solidFill>
                  <a:schemeClr val="accent2"/>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2922405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1584" userDrawn="1">
          <p15:clr>
            <a:srgbClr val="FBAE40"/>
          </p15:clr>
        </p15:guide>
        <p15:guide id="2" orient="horz" pos="261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49880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719887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Presenter Divi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16828D9-C361-48CA-8369-9240CE2D679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21" r="1"/>
          <a:stretch/>
        </p:blipFill>
        <p:spPr>
          <a:xfrm>
            <a:off x="-152400" y="0"/>
            <a:ext cx="123444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userDrawn="1">
            <p:ph type="body" sz="quarter" idx="10"/>
          </p:nvPr>
        </p:nvSpPr>
        <p:spPr>
          <a:xfrm>
            <a:off x="6416675" y="2520950"/>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13" name="Text Placeholder 9">
            <a:extLst>
              <a:ext uri="{FF2B5EF4-FFF2-40B4-BE49-F238E27FC236}">
                <a16:creationId xmlns:a16="http://schemas.microsoft.com/office/drawing/2014/main" id="{9AFE08CF-AC0B-7143-9A94-E8A35CBC7D4B}"/>
              </a:ext>
            </a:extLst>
          </p:cNvPr>
          <p:cNvSpPr>
            <a:spLocks noGrp="1"/>
          </p:cNvSpPr>
          <p:nvPr userDrawn="1">
            <p:ph type="body" sz="quarter" idx="12"/>
          </p:nvPr>
        </p:nvSpPr>
        <p:spPr>
          <a:xfrm>
            <a:off x="6416675" y="4141788"/>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15807923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1580" userDrawn="1">
          <p15:clr>
            <a:srgbClr val="FBAE40"/>
          </p15:clr>
        </p15:guide>
        <p15:guide id="2" orient="horz" pos="2609"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05915EE-6BC3-4681-A003-7E5E67C142CB}"/>
              </a:ext>
            </a:extLst>
          </p:cNvPr>
          <p:cNvPicPr>
            <a:picLocks noChangeAspect="1"/>
          </p:cNvPicPr>
          <p:nvPr userDrawn="1"/>
        </p:nvPicPr>
        <p:blipFill rotWithShape="1">
          <a:blip r:embed="rId2"/>
          <a:srcRect l="-624" t="-2222" r="2" b="-2"/>
          <a:stretch/>
        </p:blipFill>
        <p:spPr>
          <a:xfrm>
            <a:off x="-152400" y="-152400"/>
            <a:ext cx="12344400" cy="7010400"/>
          </a:xfrm>
          <a:prstGeom prst="rect">
            <a:avLst/>
          </a:prstGeom>
        </p:spPr>
      </p:pic>
    </p:spTree>
    <p:extLst>
      <p:ext uri="{BB962C8B-B14F-4D97-AF65-F5344CB8AC3E}">
        <p14:creationId xmlns:p14="http://schemas.microsoft.com/office/powerpoint/2010/main" val="843784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885878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1_Titl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777E959-C9AD-4F36-95B6-A1D7382902D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25" r="1"/>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2501900"/>
            <a:ext cx="5394325" cy="1449388"/>
          </a:xfrm>
          <a:prstGeom prst="rect">
            <a:avLst/>
          </a:prstGeom>
        </p:spPr>
        <p:txBody>
          <a:bodyPr>
            <a:normAutofit/>
          </a:bodyPr>
          <a:lstStyle>
            <a:lvl1pPr marL="0" indent="0">
              <a:buNone/>
              <a:defRPr sz="3600" b="1" i="0">
                <a:solidFill>
                  <a:schemeClr val="bg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4155982"/>
            <a:ext cx="5394325" cy="848315"/>
          </a:xfrm>
          <a:prstGeom prst="rect">
            <a:avLst/>
          </a:prstGeom>
        </p:spPr>
        <p:txBody>
          <a:bodyPr anchor="t">
            <a:normAutofit/>
          </a:bodyPr>
          <a:lstStyle>
            <a:lvl1pPr marL="0" indent="0">
              <a:buNone/>
              <a:defRPr sz="2000" b="0" i="0">
                <a:solidFill>
                  <a:schemeClr val="accent2"/>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209243450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1584">
          <p15:clr>
            <a:srgbClr val="FBAE40"/>
          </p15:clr>
        </p15:guide>
        <p15:guide id="2" orient="horz" pos="2613">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1_Presenter Divi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16828D9-C361-48CA-8369-9240CE2D679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22"/>
          <a:stretch/>
        </p:blipFill>
        <p:spPr>
          <a:xfrm>
            <a:off x="-76200" y="0"/>
            <a:ext cx="12271513"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userDrawn="1">
            <p:ph type="body" sz="quarter" idx="10"/>
          </p:nvPr>
        </p:nvSpPr>
        <p:spPr>
          <a:xfrm>
            <a:off x="6416675" y="2520950"/>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13" name="Text Placeholder 9">
            <a:extLst>
              <a:ext uri="{FF2B5EF4-FFF2-40B4-BE49-F238E27FC236}">
                <a16:creationId xmlns:a16="http://schemas.microsoft.com/office/drawing/2014/main" id="{9AFE08CF-AC0B-7143-9A94-E8A35CBC7D4B}"/>
              </a:ext>
            </a:extLst>
          </p:cNvPr>
          <p:cNvSpPr>
            <a:spLocks noGrp="1"/>
          </p:cNvSpPr>
          <p:nvPr userDrawn="1">
            <p:ph type="body" sz="quarter" idx="12"/>
          </p:nvPr>
        </p:nvSpPr>
        <p:spPr>
          <a:xfrm>
            <a:off x="6416675" y="4141788"/>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270477041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1580">
          <p15:clr>
            <a:srgbClr val="FBAE40"/>
          </p15:clr>
        </p15:guide>
        <p15:guide id="2" orient="horz" pos="2609">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1_Closing Slid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05915EE-6BC3-4681-A003-7E5E67C142CB}"/>
              </a:ext>
            </a:extLst>
          </p:cNvPr>
          <p:cNvPicPr>
            <a:picLocks noChangeAspect="1"/>
          </p:cNvPicPr>
          <p:nvPr userDrawn="1"/>
        </p:nvPicPr>
        <p:blipFill rotWithShape="1">
          <a:blip r:embed="rId2"/>
          <a:srcRect l="613" r="-1"/>
          <a:stretch/>
        </p:blipFill>
        <p:spPr>
          <a:xfrm>
            <a:off x="-76200" y="0"/>
            <a:ext cx="12268200" cy="6877878"/>
          </a:xfrm>
          <a:prstGeom prst="rect">
            <a:avLst/>
          </a:prstGeom>
        </p:spPr>
      </p:pic>
    </p:spTree>
    <p:extLst>
      <p:ext uri="{BB962C8B-B14F-4D97-AF65-F5344CB8AC3E}">
        <p14:creationId xmlns:p14="http://schemas.microsoft.com/office/powerpoint/2010/main" val="9657734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663012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239570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747402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650609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a:xfrm>
            <a:off x="495300" y="6522124"/>
            <a:ext cx="2743200" cy="247724"/>
          </a:xfrm>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26336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endParaRPr lang="en-US" dirty="0"/>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dirty="0"/>
              <a:t>Click to edit Master title style</a:t>
            </a:r>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571063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endParaRPr lang="en-US" dirty="0"/>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889185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endParaRPr lang="en-US" dirty="0"/>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445527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endParaRPr lang="en-US" dirty="0"/>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124178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17F090B-49F7-4226-826A-44BF2ACE1059}"/>
              </a:ext>
            </a:extLst>
          </p:cNvPr>
          <p:cNvPicPr>
            <a:picLocks noChangeAspect="1"/>
          </p:cNvPicPr>
          <p:nvPr userDrawn="1"/>
        </p:nvPicPr>
        <p:blipFill>
          <a:blip r:embed="rId20">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dirty="0"/>
              <a:t>Click to edit Master title style</a:t>
            </a:r>
          </a:p>
        </p:txBody>
      </p:sp>
      <p:sp>
        <p:nvSpPr>
          <p:cNvPr id="16" name="Parallelogram 15">
            <a:extLst>
              <a:ext uri="{FF2B5EF4-FFF2-40B4-BE49-F238E27FC236}">
                <a16:creationId xmlns:a16="http://schemas.microsoft.com/office/drawing/2014/main" id="{4BB4A01D-7D6E-BB4E-BD5D-E3A388293815}"/>
              </a:ext>
            </a:extLst>
          </p:cNvPr>
          <p:cNvSpPr>
            <a:spLocks noChangeAspect="1"/>
          </p:cNvSpPr>
          <p:nvPr userDrawn="1"/>
        </p:nvSpPr>
        <p:spPr>
          <a:xfrm>
            <a:off x="256215" y="130869"/>
            <a:ext cx="353385" cy="515176"/>
          </a:xfrm>
          <a:prstGeom prst="parallelogram">
            <a:avLst>
              <a:gd name="adj" fmla="val 59613"/>
            </a:avLst>
          </a:prstGeom>
          <a:solidFill>
            <a:srgbClr val="C123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7" name="Group 6">
            <a:extLst>
              <a:ext uri="{FF2B5EF4-FFF2-40B4-BE49-F238E27FC236}">
                <a16:creationId xmlns:a16="http://schemas.microsoft.com/office/drawing/2014/main" id="{B357B0D4-493F-4CE6-BD6D-FF0C82A4FC0E}"/>
              </a:ext>
            </a:extLst>
          </p:cNvPr>
          <p:cNvGrpSpPr/>
          <p:nvPr userDrawn="1"/>
        </p:nvGrpSpPr>
        <p:grpSpPr>
          <a:xfrm>
            <a:off x="10380292" y="6046420"/>
            <a:ext cx="1735508" cy="574434"/>
            <a:chOff x="10380292" y="6046420"/>
            <a:chExt cx="1735508" cy="574434"/>
          </a:xfrm>
        </p:grpSpPr>
        <p:pic>
          <p:nvPicPr>
            <p:cNvPr id="3" name="Picture 2">
              <a:extLst>
                <a:ext uri="{FF2B5EF4-FFF2-40B4-BE49-F238E27FC236}">
                  <a16:creationId xmlns:a16="http://schemas.microsoft.com/office/drawing/2014/main" id="{89DB5024-89E7-4A1D-B474-B0DF59D45944}"/>
                </a:ext>
              </a:extLst>
            </p:cNvPr>
            <p:cNvPicPr>
              <a:picLocks noChangeAspect="1"/>
            </p:cNvPicPr>
            <p:nvPr userDrawn="1"/>
          </p:nvPicPr>
          <p:blipFill rotWithShape="1">
            <a:blip r:embed="rId21"/>
            <a:srcRect t="-21422" b="-34931"/>
            <a:stretch/>
          </p:blipFill>
          <p:spPr>
            <a:xfrm>
              <a:off x="10448763" y="6046420"/>
              <a:ext cx="1667037" cy="574434"/>
            </a:xfrm>
            <a:prstGeom prst="rect">
              <a:avLst/>
            </a:prstGeom>
            <a:solidFill>
              <a:schemeClr val="bg1"/>
            </a:solidFill>
          </p:spPr>
        </p:pic>
        <p:sp>
          <p:nvSpPr>
            <p:cNvPr id="4" name="Rectangle 3">
              <a:extLst>
                <a:ext uri="{FF2B5EF4-FFF2-40B4-BE49-F238E27FC236}">
                  <a16:creationId xmlns:a16="http://schemas.microsoft.com/office/drawing/2014/main" id="{D462EE57-DFA8-4EF1-8223-2FFF2D0A1750}"/>
                </a:ext>
              </a:extLst>
            </p:cNvPr>
            <p:cNvSpPr/>
            <p:nvPr userDrawn="1"/>
          </p:nvSpPr>
          <p:spPr>
            <a:xfrm>
              <a:off x="10380292" y="6333637"/>
              <a:ext cx="85563"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TextBox 8">
            <a:extLst>
              <a:ext uri="{FF2B5EF4-FFF2-40B4-BE49-F238E27FC236}">
                <a16:creationId xmlns:a16="http://schemas.microsoft.com/office/drawing/2014/main" id="{632B5A07-032A-4E6E-B9E8-CBFC920EF0B7}"/>
              </a:ext>
            </a:extLst>
          </p:cNvPr>
          <p:cNvSpPr txBox="1"/>
          <p:nvPr userDrawn="1"/>
        </p:nvSpPr>
        <p:spPr>
          <a:xfrm>
            <a:off x="4995016" y="6511184"/>
            <a:ext cx="2438400" cy="307777"/>
          </a:xfrm>
          <a:prstGeom prst="rect">
            <a:avLst/>
          </a:prstGeom>
          <a:solidFill>
            <a:schemeClr val="bg1"/>
          </a:solidFill>
        </p:spPr>
        <p:txBody>
          <a:bodyPr wrap="square" rtlCol="0">
            <a:spAutoFit/>
          </a:bodyPr>
          <a:lstStyle/>
          <a:p>
            <a:r>
              <a:rPr lang="en-US" sz="1400" dirty="0"/>
              <a:t>©2026 EMA, Inc./Confidential</a:t>
            </a:r>
          </a:p>
        </p:txBody>
      </p:sp>
    </p:spTree>
    <p:extLst>
      <p:ext uri="{BB962C8B-B14F-4D97-AF65-F5344CB8AC3E}">
        <p14:creationId xmlns:p14="http://schemas.microsoft.com/office/powerpoint/2010/main" val="1291537134"/>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724" r:id="rId3"/>
    <p:sldLayoutId id="2147483735" r:id="rId4"/>
    <p:sldLayoutId id="2147483734" r:id="rId5"/>
    <p:sldLayoutId id="2147483663" r:id="rId6"/>
    <p:sldLayoutId id="2147483729" r:id="rId7"/>
    <p:sldLayoutId id="2147483730" r:id="rId8"/>
    <p:sldLayoutId id="2147483731" r:id="rId9"/>
    <p:sldLayoutId id="2147483727" r:id="rId10"/>
    <p:sldLayoutId id="2147483726" r:id="rId11"/>
    <p:sldLayoutId id="2147483728" r:id="rId12"/>
    <p:sldLayoutId id="2147483725" r:id="rId13"/>
    <p:sldLayoutId id="2147483769" r:id="rId14"/>
    <p:sldLayoutId id="2147483765" r:id="rId15"/>
    <p:sldLayoutId id="2147483767" r:id="rId16"/>
    <p:sldLayoutId id="2147483768" r:id="rId17"/>
    <p:sldLayoutId id="2147483751" r:id="rId18"/>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C8A18779-49A2-611A-0D5C-C818E57ADD75}"/>
              </a:ext>
            </a:extLst>
          </p:cNvPr>
          <p:cNvSpPr>
            <a:spLocks noGrp="1"/>
          </p:cNvSpPr>
          <p:nvPr>
            <p:ph type="body" sz="quarter" idx="10"/>
          </p:nvPr>
        </p:nvSpPr>
        <p:spPr>
          <a:xfrm>
            <a:off x="76200" y="2672556"/>
            <a:ext cx="7086600" cy="1512888"/>
          </a:xfrm>
        </p:spPr>
        <p:txBody>
          <a:bodyPr anchor="ctr">
            <a:normAutofit/>
          </a:bodyPr>
          <a:lstStyle/>
          <a:p>
            <a:r>
              <a:rPr lang="en-US" dirty="0"/>
              <a:t>STK Shield Plus – Radiation Hardening</a:t>
            </a:r>
            <a:endParaRPr lang="en-US" b="0" dirty="0"/>
          </a:p>
        </p:txBody>
      </p:sp>
      <p:sp>
        <p:nvSpPr>
          <p:cNvPr id="2" name="Text Placeholder 3">
            <a:extLst>
              <a:ext uri="{FF2B5EF4-FFF2-40B4-BE49-F238E27FC236}">
                <a16:creationId xmlns:a16="http://schemas.microsoft.com/office/drawing/2014/main" id="{76383F6F-1DC3-C958-BDB1-5FCEAA6EBC0D}"/>
              </a:ext>
            </a:extLst>
          </p:cNvPr>
          <p:cNvSpPr txBox="1">
            <a:spLocks/>
          </p:cNvSpPr>
          <p:nvPr/>
        </p:nvSpPr>
        <p:spPr>
          <a:xfrm>
            <a:off x="76201" y="4800600"/>
            <a:ext cx="6019800" cy="1360488"/>
          </a:xfrm>
          <a:prstGeom prst="rect">
            <a:avLst/>
          </a:prstGeom>
        </p:spPr>
        <p:txBody>
          <a:bodyPr vert="horz" lIns="91440" tIns="45720" rIns="91440" bIns="45720" rtlCol="0" anchor="ct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600" b="1" i="0" kern="1200" baseline="0">
                <a:solidFill>
                  <a:schemeClr val="bg1"/>
                </a:solidFill>
                <a:latin typeface="Calibri" panose="020F0502020204030204" pitchFamily="34" charset="0"/>
                <a:ea typeface="+mn-ea"/>
                <a:cs typeface="Calibri" panose="020F0502020204030204" pitchFamily="34" charset="0"/>
              </a:defRPr>
            </a:lvl1pPr>
            <a:lvl2pPr marL="230188" marR="0" indent="0" algn="l" defTabSz="914400" rtl="0" eaLnBrk="1" fontAlgn="auto" latinLnBrk="0" hangingPunct="1">
              <a:lnSpc>
                <a:spcPct val="90000"/>
              </a:lnSpc>
              <a:spcBef>
                <a:spcPts val="500"/>
              </a:spcBef>
              <a:spcAft>
                <a:spcPts val="0"/>
              </a:spcAft>
              <a:buClrTx/>
              <a:buSzTx/>
              <a:buFont typeface="Calibri" panose="020F0502020204030204" pitchFamily="34" charset="0"/>
              <a:buNone/>
              <a:tabLst/>
              <a:defRPr sz="2000" b="0" i="0" kern="1200" baseline="0">
                <a:solidFill>
                  <a:schemeClr val="bg1"/>
                </a:solidFill>
                <a:latin typeface="Calibri" panose="020F0502020204030204" pitchFamily="34" charset="0"/>
                <a:ea typeface="+mn-ea"/>
                <a:cs typeface="Calibri" panose="020F0502020204030204" pitchFamily="34" charset="0"/>
              </a:defRPr>
            </a:lvl2pPr>
            <a:lvl3pPr marL="4572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600" kern="1200" baseline="0">
                <a:solidFill>
                  <a:schemeClr val="bg1"/>
                </a:solidFill>
                <a:latin typeface="Calibri" panose="020F0502020204030204" pitchFamily="34" charset="0"/>
                <a:ea typeface="+mn-ea"/>
                <a:cs typeface="Calibri" panose="020F0502020204030204" pitchFamily="34" charset="0"/>
              </a:defRPr>
            </a:lvl3pPr>
            <a:lvl4pPr marL="746125" marR="0" indent="0" algn="l" defTabSz="914400" rtl="0" eaLnBrk="1" fontAlgn="auto" latinLnBrk="0" hangingPunct="1">
              <a:lnSpc>
                <a:spcPct val="90000"/>
              </a:lnSpc>
              <a:spcBef>
                <a:spcPts val="500"/>
              </a:spcBef>
              <a:spcAft>
                <a:spcPts val="0"/>
              </a:spcAft>
              <a:buClrTx/>
              <a:buSzTx/>
              <a:buFont typeface="Wingdings" panose="05000000000000000000" pitchFamily="2" charset="2"/>
              <a:buNone/>
              <a:tabLst/>
              <a:defRPr sz="1400" kern="1200" baseline="0">
                <a:solidFill>
                  <a:schemeClr val="bg1"/>
                </a:solidFill>
                <a:latin typeface="Calibri" panose="020F0502020204030204" pitchFamily="34" charset="0"/>
                <a:ea typeface="+mn-ea"/>
                <a:cs typeface="Calibri" panose="020F0502020204030204" pitchFamily="34" charset="0"/>
              </a:defRPr>
            </a:lvl4pPr>
            <a:lvl5pPr marL="969962" marR="0" indent="0" algn="l" defTabSz="914400" rtl="0" eaLnBrk="1" fontAlgn="auto" latinLnBrk="0" hangingPunct="1">
              <a:lnSpc>
                <a:spcPct val="90000"/>
              </a:lnSpc>
              <a:spcBef>
                <a:spcPts val="500"/>
              </a:spcBef>
              <a:spcAft>
                <a:spcPts val="0"/>
              </a:spcAft>
              <a:buClrTx/>
              <a:buSzTx/>
              <a:buFont typeface="Courier New" panose="02070309020205020404" pitchFamily="49" charset="0"/>
              <a:buNone/>
              <a:tabLst/>
              <a:defRPr sz="1200" kern="1200" baseline="0">
                <a:solidFill>
                  <a:schemeClr val="bg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Prepared by:</a:t>
            </a:r>
          </a:p>
          <a:p>
            <a:r>
              <a:rPr lang="en-US" sz="1800" dirty="0"/>
              <a:t>Zach Stevens – Scientist II</a:t>
            </a:r>
          </a:p>
          <a:p>
            <a:r>
              <a:rPr lang="en-US" sz="1800" dirty="0"/>
              <a:t>Kevin-</a:t>
            </a:r>
            <a:r>
              <a:rPr lang="en-US" sz="1800" dirty="0" err="1"/>
              <a:t>Druis</a:t>
            </a:r>
            <a:r>
              <a:rPr lang="en-US" sz="1800" dirty="0"/>
              <a:t> Merenda – Principal Scientist I and Lead Product Manager</a:t>
            </a:r>
          </a:p>
        </p:txBody>
      </p:sp>
    </p:spTree>
    <p:extLst>
      <p:ext uri="{BB962C8B-B14F-4D97-AF65-F5344CB8AC3E}">
        <p14:creationId xmlns:p14="http://schemas.microsoft.com/office/powerpoint/2010/main" val="93419175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A8813E5-9B66-C73F-B6D1-B9E8B60AFBC7}"/>
              </a:ext>
            </a:extLst>
          </p:cNvPr>
          <p:cNvSpPr>
            <a:spLocks noGrp="1"/>
          </p:cNvSpPr>
          <p:nvPr>
            <p:ph type="sldNum" sz="quarter" idx="11"/>
          </p:nvPr>
        </p:nvSpPr>
        <p:spPr/>
        <p:txBody>
          <a:bodyPr/>
          <a:lstStyle/>
          <a:p>
            <a:fld id="{F0D23093-2AB0-F74C-B865-1A12A15B650E}" type="slidenum">
              <a:rPr lang="en-US" smtClean="0"/>
              <a:pPr/>
              <a:t>10</a:t>
            </a:fld>
            <a:endParaRPr lang="en-US" dirty="0"/>
          </a:p>
        </p:txBody>
      </p:sp>
      <p:sp>
        <p:nvSpPr>
          <p:cNvPr id="3" name="Title 2">
            <a:extLst>
              <a:ext uri="{FF2B5EF4-FFF2-40B4-BE49-F238E27FC236}">
                <a16:creationId xmlns:a16="http://schemas.microsoft.com/office/drawing/2014/main" id="{243C22C4-E38F-F8AE-1F46-4C0433C78BEE}"/>
              </a:ext>
            </a:extLst>
          </p:cNvPr>
          <p:cNvSpPr>
            <a:spLocks noGrp="1"/>
          </p:cNvSpPr>
          <p:nvPr>
            <p:ph type="title"/>
          </p:nvPr>
        </p:nvSpPr>
        <p:spPr/>
        <p:txBody>
          <a:bodyPr/>
          <a:lstStyle/>
          <a:p>
            <a:r>
              <a:rPr lang="en-US" dirty="0"/>
              <a:t>Setting up RadHard Options</a:t>
            </a:r>
          </a:p>
        </p:txBody>
      </p:sp>
      <p:sp>
        <p:nvSpPr>
          <p:cNvPr id="4" name="Text Placeholder 3">
            <a:extLst>
              <a:ext uri="{FF2B5EF4-FFF2-40B4-BE49-F238E27FC236}">
                <a16:creationId xmlns:a16="http://schemas.microsoft.com/office/drawing/2014/main" id="{D3089942-2BB2-EBA3-F22D-2F4EE53E3719}"/>
              </a:ext>
            </a:extLst>
          </p:cNvPr>
          <p:cNvSpPr>
            <a:spLocks noGrp="1"/>
          </p:cNvSpPr>
          <p:nvPr>
            <p:ph type="body" sz="quarter" idx="13"/>
          </p:nvPr>
        </p:nvSpPr>
        <p:spPr>
          <a:xfrm>
            <a:off x="609600" y="914400"/>
            <a:ext cx="6400800" cy="5127812"/>
          </a:xfrm>
        </p:spPr>
        <p:txBody>
          <a:bodyPr>
            <a:normAutofit/>
          </a:bodyPr>
          <a:lstStyle/>
          <a:p>
            <a:pPr marL="0" indent="0">
              <a:buNone/>
            </a:pPr>
            <a:r>
              <a:rPr lang="en-US" i="1" dirty="0"/>
              <a:t>A bit more detail on the </a:t>
            </a:r>
            <a:r>
              <a:rPr lang="en-US" i="1" dirty="0" err="1"/>
              <a:t>stackups</a:t>
            </a:r>
            <a:r>
              <a:rPr lang="en-US" i="1" dirty="0"/>
              <a:t>:</a:t>
            </a:r>
          </a:p>
          <a:p>
            <a:r>
              <a:rPr lang="en-US" dirty="0"/>
              <a:t>In the workflow, materials are generated from the inside out. So, in this example, we will have a 5mm thick sphere of aluminum split into 5 increments on the inside, then a 1mm thick shell around that, also split into 5 increments.</a:t>
            </a:r>
          </a:p>
          <a:p>
            <a:r>
              <a:rPr lang="en-US" dirty="0"/>
              <a:t>This is so that we can resolve the first millimeter of shielding in high resolution before resolving some of the inner layers in a little less detail</a:t>
            </a:r>
          </a:p>
          <a:p>
            <a:endParaRPr lang="en-US" dirty="0"/>
          </a:p>
        </p:txBody>
      </p:sp>
      <p:pic>
        <p:nvPicPr>
          <p:cNvPr id="6" name="Picture 5">
            <a:extLst>
              <a:ext uri="{FF2B5EF4-FFF2-40B4-BE49-F238E27FC236}">
                <a16:creationId xmlns:a16="http://schemas.microsoft.com/office/drawing/2014/main" id="{2CED6042-E560-F4D4-C8D1-8E5FD0CC9CFB}"/>
              </a:ext>
            </a:extLst>
          </p:cNvPr>
          <p:cNvPicPr>
            <a:picLocks noChangeAspect="1"/>
          </p:cNvPicPr>
          <p:nvPr/>
        </p:nvPicPr>
        <p:blipFill>
          <a:blip r:embed="rId2"/>
          <a:stretch>
            <a:fillRect/>
          </a:stretch>
        </p:blipFill>
        <p:spPr>
          <a:xfrm>
            <a:off x="7848600" y="63283"/>
            <a:ext cx="3109608" cy="5978929"/>
          </a:xfrm>
          <a:prstGeom prst="rect">
            <a:avLst/>
          </a:prstGeom>
        </p:spPr>
      </p:pic>
    </p:spTree>
    <p:extLst>
      <p:ext uri="{BB962C8B-B14F-4D97-AF65-F5344CB8AC3E}">
        <p14:creationId xmlns:p14="http://schemas.microsoft.com/office/powerpoint/2010/main" val="213135456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3D15BA2-DF14-C8A3-C1A8-4BD6EB2156FF}"/>
              </a:ext>
            </a:extLst>
          </p:cNvPr>
          <p:cNvSpPr>
            <a:spLocks noGrp="1"/>
          </p:cNvSpPr>
          <p:nvPr>
            <p:ph type="sldNum" sz="quarter" idx="11"/>
          </p:nvPr>
        </p:nvSpPr>
        <p:spPr/>
        <p:txBody>
          <a:bodyPr/>
          <a:lstStyle/>
          <a:p>
            <a:fld id="{F0D23093-2AB0-F74C-B865-1A12A15B650E}" type="slidenum">
              <a:rPr lang="en-US" smtClean="0"/>
              <a:pPr/>
              <a:t>11</a:t>
            </a:fld>
            <a:endParaRPr lang="en-US" dirty="0"/>
          </a:p>
        </p:txBody>
      </p:sp>
      <p:sp>
        <p:nvSpPr>
          <p:cNvPr id="3" name="Title 2">
            <a:extLst>
              <a:ext uri="{FF2B5EF4-FFF2-40B4-BE49-F238E27FC236}">
                <a16:creationId xmlns:a16="http://schemas.microsoft.com/office/drawing/2014/main" id="{371A0BF0-1812-4643-9A1A-0903A893B02A}"/>
              </a:ext>
            </a:extLst>
          </p:cNvPr>
          <p:cNvSpPr>
            <a:spLocks noGrp="1"/>
          </p:cNvSpPr>
          <p:nvPr>
            <p:ph type="title"/>
          </p:nvPr>
        </p:nvSpPr>
        <p:spPr/>
        <p:txBody>
          <a:bodyPr/>
          <a:lstStyle/>
          <a:p>
            <a:r>
              <a:rPr lang="en-US" dirty="0"/>
              <a:t>Setting up RadHard options</a:t>
            </a:r>
          </a:p>
        </p:txBody>
      </p:sp>
      <p:pic>
        <p:nvPicPr>
          <p:cNvPr id="5" name="Screen Recording 4">
            <a:hlinkClick r:id="" action="ppaction://media"/>
            <a:extLst>
              <a:ext uri="{FF2B5EF4-FFF2-40B4-BE49-F238E27FC236}">
                <a16:creationId xmlns:a16="http://schemas.microsoft.com/office/drawing/2014/main" id="{D35F66FA-1FEB-F094-09DA-05B5EB486FE1}"/>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979581" y="696912"/>
            <a:ext cx="10232838" cy="5464175"/>
          </a:xfrm>
          <a:prstGeom prst="rect">
            <a:avLst/>
          </a:prstGeom>
        </p:spPr>
      </p:pic>
    </p:spTree>
    <p:extLst>
      <p:ext uri="{BB962C8B-B14F-4D97-AF65-F5344CB8AC3E}">
        <p14:creationId xmlns:p14="http://schemas.microsoft.com/office/powerpoint/2010/main" val="88222950"/>
      </p:ext>
    </p:extLst>
  </p:cSld>
  <p:clrMapOvr>
    <a:masterClrMapping/>
  </p:clrMapOvr>
  <mc:AlternateContent xmlns:mc="http://schemas.openxmlformats.org/markup-compatibility/2006" xmlns:p14="http://schemas.microsoft.com/office/powerpoint/2010/main">
    <mc:Choice Requires="p14">
      <p:transition p14:dur="250" advTm="78228">
        <p:fade/>
      </p:transition>
    </mc:Choice>
    <mc:Fallback xmlns="">
      <p:transition advTm="7822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822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1F22196-2286-06CA-20FE-F03BF110176C}"/>
              </a:ext>
            </a:extLst>
          </p:cNvPr>
          <p:cNvSpPr>
            <a:spLocks noGrp="1"/>
          </p:cNvSpPr>
          <p:nvPr>
            <p:ph type="body" sz="quarter" idx="10"/>
          </p:nvPr>
        </p:nvSpPr>
        <p:spPr/>
        <p:txBody>
          <a:bodyPr/>
          <a:lstStyle/>
          <a:p>
            <a:r>
              <a:rPr lang="en-US" dirty="0"/>
              <a:t>Analyzing Results</a:t>
            </a:r>
          </a:p>
        </p:txBody>
      </p:sp>
      <p:sp>
        <p:nvSpPr>
          <p:cNvPr id="3" name="Text Placeholder 2">
            <a:extLst>
              <a:ext uri="{FF2B5EF4-FFF2-40B4-BE49-F238E27FC236}">
                <a16:creationId xmlns:a16="http://schemas.microsoft.com/office/drawing/2014/main" id="{4229CFD1-0B56-4FB1-B625-3EDCBB9B7FBD}"/>
              </a:ext>
            </a:extLst>
          </p:cNvPr>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39739425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2ABC2B8-A01D-360B-DC4E-04342719FD05}"/>
              </a:ext>
            </a:extLst>
          </p:cNvPr>
          <p:cNvSpPr>
            <a:spLocks noGrp="1"/>
          </p:cNvSpPr>
          <p:nvPr>
            <p:ph type="sldNum" sz="quarter" idx="11"/>
          </p:nvPr>
        </p:nvSpPr>
        <p:spPr/>
        <p:txBody>
          <a:bodyPr/>
          <a:lstStyle/>
          <a:p>
            <a:fld id="{F0D23093-2AB0-F74C-B865-1A12A15B650E}" type="slidenum">
              <a:rPr lang="en-US" smtClean="0"/>
              <a:pPr/>
              <a:t>13</a:t>
            </a:fld>
            <a:endParaRPr lang="en-US" dirty="0"/>
          </a:p>
        </p:txBody>
      </p:sp>
      <p:sp>
        <p:nvSpPr>
          <p:cNvPr id="3" name="Title 2">
            <a:extLst>
              <a:ext uri="{FF2B5EF4-FFF2-40B4-BE49-F238E27FC236}">
                <a16:creationId xmlns:a16="http://schemas.microsoft.com/office/drawing/2014/main" id="{05001027-54B7-BAE7-739E-A895BA1D38B7}"/>
              </a:ext>
            </a:extLst>
          </p:cNvPr>
          <p:cNvSpPr>
            <a:spLocks noGrp="1"/>
          </p:cNvSpPr>
          <p:nvPr>
            <p:ph type="title"/>
          </p:nvPr>
        </p:nvSpPr>
        <p:spPr/>
        <p:txBody>
          <a:bodyPr/>
          <a:lstStyle/>
          <a:p>
            <a:r>
              <a:rPr lang="en-US" dirty="0"/>
              <a:t>Analyzing Results</a:t>
            </a:r>
          </a:p>
        </p:txBody>
      </p:sp>
      <p:sp>
        <p:nvSpPr>
          <p:cNvPr id="4" name="Text Placeholder 3">
            <a:extLst>
              <a:ext uri="{FF2B5EF4-FFF2-40B4-BE49-F238E27FC236}">
                <a16:creationId xmlns:a16="http://schemas.microsoft.com/office/drawing/2014/main" id="{FEE2E664-23C9-93E0-CD1E-EF8D51A60124}"/>
              </a:ext>
            </a:extLst>
          </p:cNvPr>
          <p:cNvSpPr>
            <a:spLocks noGrp="1"/>
          </p:cNvSpPr>
          <p:nvPr>
            <p:ph type="body" sz="quarter" idx="13"/>
          </p:nvPr>
        </p:nvSpPr>
        <p:spPr>
          <a:xfrm>
            <a:off x="206679" y="971476"/>
            <a:ext cx="3527121" cy="4972124"/>
          </a:xfrm>
        </p:spPr>
        <p:txBody>
          <a:bodyPr/>
          <a:lstStyle/>
          <a:p>
            <a:r>
              <a:rPr lang="en-US" dirty="0"/>
              <a:t>The dose-depth curve should be ported back to STK but can also be viewed in the Discovery window by right clicking “Dose vs. Depth” in the Results tree on the left, and clicking “Plot.”</a:t>
            </a:r>
          </a:p>
        </p:txBody>
      </p:sp>
      <p:pic>
        <p:nvPicPr>
          <p:cNvPr id="6" name="Picture 5">
            <a:extLst>
              <a:ext uri="{FF2B5EF4-FFF2-40B4-BE49-F238E27FC236}">
                <a16:creationId xmlns:a16="http://schemas.microsoft.com/office/drawing/2014/main" id="{347C295C-AA63-7593-5AFC-D1288F96163D}"/>
              </a:ext>
            </a:extLst>
          </p:cNvPr>
          <p:cNvPicPr>
            <a:picLocks noChangeAspect="1"/>
          </p:cNvPicPr>
          <p:nvPr/>
        </p:nvPicPr>
        <p:blipFill>
          <a:blip r:embed="rId2"/>
          <a:stretch>
            <a:fillRect/>
          </a:stretch>
        </p:blipFill>
        <p:spPr>
          <a:xfrm>
            <a:off x="4038600" y="685800"/>
            <a:ext cx="2632186" cy="5143352"/>
          </a:xfrm>
          <a:prstGeom prst="rect">
            <a:avLst/>
          </a:prstGeom>
        </p:spPr>
      </p:pic>
      <p:pic>
        <p:nvPicPr>
          <p:cNvPr id="8" name="Picture 7">
            <a:extLst>
              <a:ext uri="{FF2B5EF4-FFF2-40B4-BE49-F238E27FC236}">
                <a16:creationId xmlns:a16="http://schemas.microsoft.com/office/drawing/2014/main" id="{219AF28B-15C3-F9B1-DB55-DBC6D2598AD8}"/>
              </a:ext>
            </a:extLst>
          </p:cNvPr>
          <p:cNvPicPr>
            <a:picLocks noChangeAspect="1"/>
          </p:cNvPicPr>
          <p:nvPr/>
        </p:nvPicPr>
        <p:blipFill>
          <a:blip r:embed="rId3"/>
          <a:srcRect l="2892" r="2907"/>
          <a:stretch>
            <a:fillRect/>
          </a:stretch>
        </p:blipFill>
        <p:spPr>
          <a:xfrm>
            <a:off x="6849440" y="52586"/>
            <a:ext cx="5105401" cy="3009901"/>
          </a:xfrm>
          <a:prstGeom prst="rect">
            <a:avLst/>
          </a:prstGeom>
        </p:spPr>
      </p:pic>
      <p:pic>
        <p:nvPicPr>
          <p:cNvPr id="10" name="Picture 9">
            <a:extLst>
              <a:ext uri="{FF2B5EF4-FFF2-40B4-BE49-F238E27FC236}">
                <a16:creationId xmlns:a16="http://schemas.microsoft.com/office/drawing/2014/main" id="{39792E0B-BC57-A002-929E-222E4428E9BE}"/>
              </a:ext>
            </a:extLst>
          </p:cNvPr>
          <p:cNvPicPr>
            <a:picLocks noChangeAspect="1"/>
          </p:cNvPicPr>
          <p:nvPr/>
        </p:nvPicPr>
        <p:blipFill>
          <a:blip r:embed="rId4"/>
          <a:stretch>
            <a:fillRect/>
          </a:stretch>
        </p:blipFill>
        <p:spPr>
          <a:xfrm>
            <a:off x="6975586" y="3062487"/>
            <a:ext cx="4991447" cy="3033263"/>
          </a:xfrm>
          <a:prstGeom prst="rect">
            <a:avLst/>
          </a:prstGeom>
        </p:spPr>
      </p:pic>
    </p:spTree>
    <p:extLst>
      <p:ext uri="{BB962C8B-B14F-4D97-AF65-F5344CB8AC3E}">
        <p14:creationId xmlns:p14="http://schemas.microsoft.com/office/powerpoint/2010/main" val="14795088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208649-27B3-678E-9862-443CE83F2E3A}"/>
              </a:ext>
            </a:extLst>
          </p:cNvPr>
          <p:cNvSpPr>
            <a:spLocks noGrp="1"/>
          </p:cNvSpPr>
          <p:nvPr>
            <p:ph type="sldNum" sz="quarter" idx="11"/>
          </p:nvPr>
        </p:nvSpPr>
        <p:spPr/>
        <p:txBody>
          <a:bodyPr/>
          <a:lstStyle/>
          <a:p>
            <a:fld id="{F0D23093-2AB0-F74C-B865-1A12A15B650E}" type="slidenum">
              <a:rPr lang="en-US" smtClean="0"/>
              <a:pPr/>
              <a:t>14</a:t>
            </a:fld>
            <a:endParaRPr lang="en-US" dirty="0"/>
          </a:p>
        </p:txBody>
      </p:sp>
      <p:sp>
        <p:nvSpPr>
          <p:cNvPr id="3" name="Title 2">
            <a:extLst>
              <a:ext uri="{FF2B5EF4-FFF2-40B4-BE49-F238E27FC236}">
                <a16:creationId xmlns:a16="http://schemas.microsoft.com/office/drawing/2014/main" id="{0B8BBCAD-B486-AE8B-82E1-E5425E4E7FFB}"/>
              </a:ext>
            </a:extLst>
          </p:cNvPr>
          <p:cNvSpPr>
            <a:spLocks noGrp="1"/>
          </p:cNvSpPr>
          <p:nvPr>
            <p:ph type="title"/>
          </p:nvPr>
        </p:nvSpPr>
        <p:spPr/>
        <p:txBody>
          <a:bodyPr/>
          <a:lstStyle/>
          <a:p>
            <a:r>
              <a:rPr lang="en-US" dirty="0"/>
              <a:t>Analyzing results</a:t>
            </a:r>
          </a:p>
        </p:txBody>
      </p:sp>
      <p:pic>
        <p:nvPicPr>
          <p:cNvPr id="5" name="Screen Recording 4">
            <a:hlinkClick r:id="" action="ppaction://media"/>
            <a:extLst>
              <a:ext uri="{FF2B5EF4-FFF2-40B4-BE49-F238E27FC236}">
                <a16:creationId xmlns:a16="http://schemas.microsoft.com/office/drawing/2014/main" id="{76800B4B-5AE8-E079-F9E1-0DED811A6892}"/>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295400" y="865555"/>
            <a:ext cx="9601200" cy="5126890"/>
          </a:xfrm>
          <a:prstGeom prst="rect">
            <a:avLst/>
          </a:prstGeom>
        </p:spPr>
      </p:pic>
    </p:spTree>
    <p:extLst>
      <p:ext uri="{BB962C8B-B14F-4D97-AF65-F5344CB8AC3E}">
        <p14:creationId xmlns:p14="http://schemas.microsoft.com/office/powerpoint/2010/main" val="419374630"/>
      </p:ext>
    </p:extLst>
  </p:cSld>
  <p:clrMapOvr>
    <a:masterClrMapping/>
  </p:clrMapOvr>
  <mc:AlternateContent xmlns:mc="http://schemas.openxmlformats.org/markup-compatibility/2006" xmlns:p14="http://schemas.microsoft.com/office/powerpoint/2010/main">
    <mc:Choice Requires="p14">
      <p:transition p14:dur="250" advTm="44651">
        <p:fade/>
      </p:transition>
    </mc:Choice>
    <mc:Fallback xmlns="">
      <p:transition advTm="4465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465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D538096-33C2-9DBA-5014-161B1B711CBD}"/>
              </a:ext>
            </a:extLst>
          </p:cNvPr>
          <p:cNvSpPr>
            <a:spLocks noGrp="1"/>
          </p:cNvSpPr>
          <p:nvPr>
            <p:ph type="body" sz="quarter" idx="10"/>
          </p:nvPr>
        </p:nvSpPr>
        <p:spPr>
          <a:xfrm>
            <a:off x="5029201" y="2520950"/>
            <a:ext cx="6172199" cy="1449388"/>
          </a:xfrm>
        </p:spPr>
        <p:txBody>
          <a:bodyPr anchor="ctr"/>
          <a:lstStyle/>
          <a:p>
            <a:pPr algn="r"/>
            <a:r>
              <a:rPr lang="en-US" dirty="0"/>
              <a:t>Demo Background</a:t>
            </a:r>
          </a:p>
        </p:txBody>
      </p:sp>
      <p:sp>
        <p:nvSpPr>
          <p:cNvPr id="2" name="Slide Number Placeholder 1">
            <a:extLst>
              <a:ext uri="{FF2B5EF4-FFF2-40B4-BE49-F238E27FC236}">
                <a16:creationId xmlns:a16="http://schemas.microsoft.com/office/drawing/2014/main" id="{E6CEE77F-AE14-4C5A-A437-669668320EC9}"/>
              </a:ext>
            </a:extLst>
          </p:cNvPr>
          <p:cNvSpPr>
            <a:spLocks noGrp="1"/>
          </p:cNvSpPr>
          <p:nvPr>
            <p:ph type="sldNum" sz="quarter" idx="4294967295"/>
          </p:nvPr>
        </p:nvSpPr>
        <p:spPr>
          <a:xfrm>
            <a:off x="0" y="6542088"/>
            <a:ext cx="2743200" cy="249237"/>
          </a:xfrm>
        </p:spPr>
        <p:txBody>
          <a:bodyPr/>
          <a:lstStyle/>
          <a:p>
            <a:fld id="{F0D23093-2AB0-F74C-B865-1A12A15B650E}" type="slidenum">
              <a:rPr lang="en-US" smtClean="0"/>
              <a:pPr/>
              <a:t>2</a:t>
            </a:fld>
            <a:endParaRPr lang="en-US" dirty="0"/>
          </a:p>
        </p:txBody>
      </p:sp>
    </p:spTree>
    <p:extLst>
      <p:ext uri="{BB962C8B-B14F-4D97-AF65-F5344CB8AC3E}">
        <p14:creationId xmlns:p14="http://schemas.microsoft.com/office/powerpoint/2010/main" val="8617773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7D53DA-0DF9-A54A-7BF6-47769384025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201A19D-C124-FC4E-DF4C-B062875287CE}"/>
              </a:ext>
            </a:extLst>
          </p:cNvPr>
          <p:cNvSpPr>
            <a:spLocks noGrp="1"/>
          </p:cNvSpPr>
          <p:nvPr>
            <p:ph type="title"/>
          </p:nvPr>
        </p:nvSpPr>
        <p:spPr>
          <a:xfrm>
            <a:off x="609600" y="148581"/>
            <a:ext cx="10972799" cy="541037"/>
          </a:xfrm>
        </p:spPr>
        <p:txBody>
          <a:bodyPr anchor="ctr"/>
          <a:lstStyle/>
          <a:p>
            <a:r>
              <a:rPr lang="en-US" dirty="0"/>
              <a:t>Demo Background</a:t>
            </a:r>
          </a:p>
        </p:txBody>
      </p:sp>
      <p:sp>
        <p:nvSpPr>
          <p:cNvPr id="5" name="Text Placeholder 4">
            <a:extLst>
              <a:ext uri="{FF2B5EF4-FFF2-40B4-BE49-F238E27FC236}">
                <a16:creationId xmlns:a16="http://schemas.microsoft.com/office/drawing/2014/main" id="{43D59401-D3F3-F9EC-6502-39A4CE3F7738}"/>
              </a:ext>
            </a:extLst>
          </p:cNvPr>
          <p:cNvSpPr>
            <a:spLocks noGrp="1"/>
          </p:cNvSpPr>
          <p:nvPr>
            <p:ph type="body" sz="quarter" idx="13"/>
          </p:nvPr>
        </p:nvSpPr>
        <p:spPr>
          <a:xfrm>
            <a:off x="152400" y="689618"/>
            <a:ext cx="9372600" cy="5330182"/>
          </a:xfrm>
        </p:spPr>
        <p:txBody>
          <a:bodyPr anchor="ctr">
            <a:normAutofit/>
          </a:bodyPr>
          <a:lstStyle/>
          <a:p>
            <a:pPr marL="0" indent="0">
              <a:buNone/>
            </a:pPr>
            <a:r>
              <a:rPr lang="en-US" b="1" dirty="0"/>
              <a:t>Demo Outline</a:t>
            </a:r>
          </a:p>
          <a:p>
            <a:r>
              <a:rPr lang="en-US" dirty="0"/>
              <a:t>We seek to analyze ionizing dose as a function of depth using a GEO defined orbit from STK.</a:t>
            </a:r>
          </a:p>
          <a:p>
            <a:r>
              <a:rPr lang="en-US" dirty="0"/>
              <a:t>We will define a material </a:t>
            </a:r>
            <a:r>
              <a:rPr lang="en-US" dirty="0" err="1"/>
              <a:t>stackup</a:t>
            </a:r>
            <a:r>
              <a:rPr lang="en-US" dirty="0"/>
              <a:t> and an orbit in STK, then run the STK Shield Plus analysis on the </a:t>
            </a:r>
            <a:r>
              <a:rPr lang="en-US" dirty="0" err="1"/>
              <a:t>stackup</a:t>
            </a:r>
            <a:r>
              <a:rPr lang="en-US" dirty="0"/>
              <a:t> to retrieve a dose depth curve.</a:t>
            </a:r>
          </a:p>
          <a:p>
            <a:r>
              <a:rPr lang="en-US" dirty="0"/>
              <a:t>This demo uses the particle transport from the Geant4 code within STK Shield Plus to retrieve dose at each material layer with thicknesses defined by the user.</a:t>
            </a:r>
          </a:p>
        </p:txBody>
      </p:sp>
    </p:spTree>
    <p:extLst>
      <p:ext uri="{BB962C8B-B14F-4D97-AF65-F5344CB8AC3E}">
        <p14:creationId xmlns:p14="http://schemas.microsoft.com/office/powerpoint/2010/main" val="4033836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DD4838-72C9-78CF-24A0-5F0A2DF8678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82B16E8-F102-D8A9-5F5D-3FBC9C9A43E0}"/>
              </a:ext>
            </a:extLst>
          </p:cNvPr>
          <p:cNvSpPr>
            <a:spLocks noGrp="1"/>
          </p:cNvSpPr>
          <p:nvPr>
            <p:ph type="title"/>
          </p:nvPr>
        </p:nvSpPr>
        <p:spPr>
          <a:xfrm>
            <a:off x="609600" y="148581"/>
            <a:ext cx="10972799" cy="541037"/>
          </a:xfrm>
        </p:spPr>
        <p:txBody>
          <a:bodyPr anchor="ctr"/>
          <a:lstStyle/>
          <a:p>
            <a:r>
              <a:rPr lang="en-US" dirty="0"/>
              <a:t>Demo Background</a:t>
            </a:r>
          </a:p>
        </p:txBody>
      </p:sp>
      <p:sp>
        <p:nvSpPr>
          <p:cNvPr id="5" name="Text Placeholder 4">
            <a:extLst>
              <a:ext uri="{FF2B5EF4-FFF2-40B4-BE49-F238E27FC236}">
                <a16:creationId xmlns:a16="http://schemas.microsoft.com/office/drawing/2014/main" id="{E2251359-2A01-4366-4E0D-FBE1603CB9B7}"/>
              </a:ext>
            </a:extLst>
          </p:cNvPr>
          <p:cNvSpPr>
            <a:spLocks noGrp="1"/>
          </p:cNvSpPr>
          <p:nvPr>
            <p:ph type="body" sz="quarter" idx="13"/>
          </p:nvPr>
        </p:nvSpPr>
        <p:spPr>
          <a:xfrm>
            <a:off x="152400" y="689618"/>
            <a:ext cx="9372600" cy="5330182"/>
          </a:xfrm>
        </p:spPr>
        <p:txBody>
          <a:bodyPr anchor="ctr">
            <a:normAutofit lnSpcReduction="10000"/>
          </a:bodyPr>
          <a:lstStyle/>
          <a:p>
            <a:pPr marL="0" indent="0">
              <a:buNone/>
            </a:pPr>
            <a:r>
              <a:rPr lang="en-US" b="1" dirty="0"/>
              <a:t>Background</a:t>
            </a:r>
          </a:p>
          <a:p>
            <a:r>
              <a:rPr lang="en-US" dirty="0"/>
              <a:t>Dose depth curves enable users to get an understanding of how effective a spacecraft’s shielding is against high energy particles and analyze dose at critical regions as a function of depth of shielding around them.</a:t>
            </a:r>
          </a:p>
          <a:p>
            <a:r>
              <a:rPr lang="en-US" dirty="0"/>
              <a:t>Dose naturally decreases as a function of depth, but the rate of decreasing dose depends on the materials used for shielding.</a:t>
            </a:r>
          </a:p>
          <a:p>
            <a:r>
              <a:rPr lang="en-US" dirty="0"/>
              <a:t>Materials with greater Z-values are more effective at shielding against these high energy particles, but can come at the cost of higher price, weight, or differing conductivity.</a:t>
            </a:r>
          </a:p>
          <a:p>
            <a:r>
              <a:rPr lang="en-US" dirty="0"/>
              <a:t>Therefore, these high Z-value materials should be used in tandem with cheaper, lower Z-value materials to find a shielding </a:t>
            </a:r>
            <a:r>
              <a:rPr lang="en-US" dirty="0" err="1"/>
              <a:t>stackup</a:t>
            </a:r>
            <a:r>
              <a:rPr lang="en-US" dirty="0"/>
              <a:t> that is both good at minimizing dose but cost effective for the mission.</a:t>
            </a:r>
          </a:p>
          <a:p>
            <a:r>
              <a:rPr lang="en-US" dirty="0"/>
              <a:t>This workflow for generating dose-depth curves can be used to analyze shielding to find optimized </a:t>
            </a:r>
            <a:r>
              <a:rPr lang="en-US" dirty="0" err="1"/>
              <a:t>stackups</a:t>
            </a:r>
            <a:r>
              <a:rPr lang="en-US" dirty="0"/>
              <a:t> for minimal dose due to materials. </a:t>
            </a:r>
          </a:p>
        </p:txBody>
      </p:sp>
    </p:spTree>
    <p:extLst>
      <p:ext uri="{BB962C8B-B14F-4D97-AF65-F5344CB8AC3E}">
        <p14:creationId xmlns:p14="http://schemas.microsoft.com/office/powerpoint/2010/main" val="215401475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3978A98-BB2F-4A2E-528C-0425B0404156}"/>
              </a:ext>
            </a:extLst>
          </p:cNvPr>
          <p:cNvSpPr>
            <a:spLocks noGrp="1"/>
          </p:cNvSpPr>
          <p:nvPr>
            <p:ph type="body" sz="quarter" idx="10"/>
          </p:nvPr>
        </p:nvSpPr>
        <p:spPr/>
        <p:txBody>
          <a:bodyPr/>
          <a:lstStyle/>
          <a:p>
            <a:r>
              <a:rPr lang="en-US" dirty="0"/>
              <a:t>Setting up the STK Scenario</a:t>
            </a:r>
          </a:p>
        </p:txBody>
      </p:sp>
      <p:sp>
        <p:nvSpPr>
          <p:cNvPr id="3" name="Text Placeholder 2">
            <a:extLst>
              <a:ext uri="{FF2B5EF4-FFF2-40B4-BE49-F238E27FC236}">
                <a16:creationId xmlns:a16="http://schemas.microsoft.com/office/drawing/2014/main" id="{DA31E56C-1C13-9387-49BE-5DEF68CB90DD}"/>
              </a:ext>
            </a:extLst>
          </p:cNvPr>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318820893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A13F294-AEE6-08B3-8FB0-A276A3CDC130}"/>
              </a:ext>
            </a:extLst>
          </p:cNvPr>
          <p:cNvSpPr>
            <a:spLocks noGrp="1"/>
          </p:cNvSpPr>
          <p:nvPr>
            <p:ph type="sldNum" sz="quarter" idx="11"/>
          </p:nvPr>
        </p:nvSpPr>
        <p:spPr/>
        <p:txBody>
          <a:bodyPr/>
          <a:lstStyle/>
          <a:p>
            <a:fld id="{F0D23093-2AB0-F74C-B865-1A12A15B650E}" type="slidenum">
              <a:rPr lang="en-US" smtClean="0"/>
              <a:pPr/>
              <a:t>6</a:t>
            </a:fld>
            <a:endParaRPr lang="en-US" dirty="0"/>
          </a:p>
        </p:txBody>
      </p:sp>
      <p:sp>
        <p:nvSpPr>
          <p:cNvPr id="3" name="Title 2">
            <a:extLst>
              <a:ext uri="{FF2B5EF4-FFF2-40B4-BE49-F238E27FC236}">
                <a16:creationId xmlns:a16="http://schemas.microsoft.com/office/drawing/2014/main" id="{D6901FCC-DE0A-4B9F-A7B5-96E8C6DD5278}"/>
              </a:ext>
            </a:extLst>
          </p:cNvPr>
          <p:cNvSpPr>
            <a:spLocks noGrp="1"/>
          </p:cNvSpPr>
          <p:nvPr>
            <p:ph type="title"/>
          </p:nvPr>
        </p:nvSpPr>
        <p:spPr/>
        <p:txBody>
          <a:bodyPr/>
          <a:lstStyle/>
          <a:p>
            <a:r>
              <a:rPr lang="en-US" dirty="0"/>
              <a:t>Setting up the STK Scenario</a:t>
            </a:r>
          </a:p>
        </p:txBody>
      </p:sp>
      <p:sp>
        <p:nvSpPr>
          <p:cNvPr id="4" name="Text Placeholder 3">
            <a:extLst>
              <a:ext uri="{FF2B5EF4-FFF2-40B4-BE49-F238E27FC236}">
                <a16:creationId xmlns:a16="http://schemas.microsoft.com/office/drawing/2014/main" id="{59A8A19D-5113-A9D9-3CEE-AF801846D0E9}"/>
              </a:ext>
            </a:extLst>
          </p:cNvPr>
          <p:cNvSpPr>
            <a:spLocks noGrp="1"/>
          </p:cNvSpPr>
          <p:nvPr>
            <p:ph type="body" sz="quarter" idx="13"/>
          </p:nvPr>
        </p:nvSpPr>
        <p:spPr>
          <a:xfrm>
            <a:off x="609599" y="4114800"/>
            <a:ext cx="11125201" cy="1905000"/>
          </a:xfrm>
        </p:spPr>
        <p:txBody>
          <a:bodyPr/>
          <a:lstStyle/>
          <a:p>
            <a:r>
              <a:rPr lang="en-US" dirty="0"/>
              <a:t>Open the provided STK Scenario within the folder to retrieve a preset Scenario with an Aircraft, Ground Vehicle, Place, Satellite, </a:t>
            </a:r>
            <a:r>
              <a:rPr lang="en-US" dirty="0" err="1"/>
              <a:t>GEOSatellite</a:t>
            </a:r>
            <a:r>
              <a:rPr lang="en-US" dirty="0"/>
              <a:t>, and Target.</a:t>
            </a:r>
          </a:p>
          <a:p>
            <a:r>
              <a:rPr lang="en-US" dirty="0"/>
              <a:t>For this demo we will use the </a:t>
            </a:r>
            <a:r>
              <a:rPr lang="en-US" dirty="0" err="1"/>
              <a:t>GEOSatellite</a:t>
            </a:r>
            <a:r>
              <a:rPr lang="en-US" dirty="0"/>
              <a:t>.</a:t>
            </a:r>
          </a:p>
          <a:p>
            <a:r>
              <a:rPr lang="en-US" dirty="0"/>
              <a:t>The other objects are used in the other STK Shield Plus demos.</a:t>
            </a:r>
          </a:p>
        </p:txBody>
      </p:sp>
      <p:pic>
        <p:nvPicPr>
          <p:cNvPr id="7" name="Picture 6">
            <a:extLst>
              <a:ext uri="{FF2B5EF4-FFF2-40B4-BE49-F238E27FC236}">
                <a16:creationId xmlns:a16="http://schemas.microsoft.com/office/drawing/2014/main" id="{CC93DD61-C7E3-3221-D393-EC431B29E907}"/>
              </a:ext>
            </a:extLst>
          </p:cNvPr>
          <p:cNvPicPr>
            <a:picLocks noChangeAspect="1"/>
          </p:cNvPicPr>
          <p:nvPr/>
        </p:nvPicPr>
        <p:blipFill>
          <a:blip r:embed="rId2"/>
          <a:stretch>
            <a:fillRect/>
          </a:stretch>
        </p:blipFill>
        <p:spPr>
          <a:xfrm>
            <a:off x="1447800" y="685800"/>
            <a:ext cx="9601199" cy="3346417"/>
          </a:xfrm>
          <a:prstGeom prst="rect">
            <a:avLst/>
          </a:prstGeom>
        </p:spPr>
      </p:pic>
    </p:spTree>
    <p:extLst>
      <p:ext uri="{BB962C8B-B14F-4D97-AF65-F5344CB8AC3E}">
        <p14:creationId xmlns:p14="http://schemas.microsoft.com/office/powerpoint/2010/main" val="17845593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162E7D0-6620-2E53-2885-D768743AE3AA}"/>
              </a:ext>
            </a:extLst>
          </p:cNvPr>
          <p:cNvSpPr>
            <a:spLocks noGrp="1"/>
          </p:cNvSpPr>
          <p:nvPr>
            <p:ph type="sldNum" sz="quarter" idx="11"/>
          </p:nvPr>
        </p:nvSpPr>
        <p:spPr/>
        <p:txBody>
          <a:bodyPr/>
          <a:lstStyle/>
          <a:p>
            <a:fld id="{F0D23093-2AB0-F74C-B865-1A12A15B650E}" type="slidenum">
              <a:rPr lang="en-US" smtClean="0"/>
              <a:pPr/>
              <a:t>7</a:t>
            </a:fld>
            <a:endParaRPr lang="en-US" dirty="0"/>
          </a:p>
        </p:txBody>
      </p:sp>
      <p:sp>
        <p:nvSpPr>
          <p:cNvPr id="3" name="Title 2">
            <a:extLst>
              <a:ext uri="{FF2B5EF4-FFF2-40B4-BE49-F238E27FC236}">
                <a16:creationId xmlns:a16="http://schemas.microsoft.com/office/drawing/2014/main" id="{A42BCCF8-FCFC-C338-AB3C-7445F965E15F}"/>
              </a:ext>
            </a:extLst>
          </p:cNvPr>
          <p:cNvSpPr>
            <a:spLocks noGrp="1"/>
          </p:cNvSpPr>
          <p:nvPr>
            <p:ph type="title"/>
          </p:nvPr>
        </p:nvSpPr>
        <p:spPr/>
        <p:txBody>
          <a:bodyPr/>
          <a:lstStyle/>
          <a:p>
            <a:r>
              <a:rPr lang="en-US" dirty="0"/>
              <a:t>Opening STK Scenario</a:t>
            </a:r>
          </a:p>
        </p:txBody>
      </p:sp>
      <p:pic>
        <p:nvPicPr>
          <p:cNvPr id="5" name="Screen Recording 4">
            <a:hlinkClick r:id="" action="ppaction://media"/>
            <a:extLst>
              <a:ext uri="{FF2B5EF4-FFF2-40B4-BE49-F238E27FC236}">
                <a16:creationId xmlns:a16="http://schemas.microsoft.com/office/drawing/2014/main" id="{4AE1B804-4761-6EE1-6E10-5E55E6D30109}"/>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257300" y="845209"/>
            <a:ext cx="9677400" cy="5167581"/>
          </a:xfrm>
          <a:prstGeom prst="rect">
            <a:avLst/>
          </a:prstGeom>
        </p:spPr>
      </p:pic>
    </p:spTree>
    <p:extLst>
      <p:ext uri="{BB962C8B-B14F-4D97-AF65-F5344CB8AC3E}">
        <p14:creationId xmlns:p14="http://schemas.microsoft.com/office/powerpoint/2010/main" val="2310247882"/>
      </p:ext>
    </p:extLst>
  </p:cSld>
  <p:clrMapOvr>
    <a:masterClrMapping/>
  </p:clrMapOvr>
  <mc:AlternateContent xmlns:mc="http://schemas.openxmlformats.org/markup-compatibility/2006" xmlns:p14="http://schemas.microsoft.com/office/powerpoint/2010/main">
    <mc:Choice Requires="p14">
      <p:transition p14:dur="250" advTm="2186">
        <p:fade/>
      </p:transition>
    </mc:Choice>
    <mc:Fallback xmlns="">
      <p:transition advTm="218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47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028106C-BCD9-1F13-EEAA-3553529969B0}"/>
              </a:ext>
            </a:extLst>
          </p:cNvPr>
          <p:cNvSpPr>
            <a:spLocks noGrp="1"/>
          </p:cNvSpPr>
          <p:nvPr>
            <p:ph type="body" sz="quarter" idx="10"/>
          </p:nvPr>
        </p:nvSpPr>
        <p:spPr/>
        <p:txBody>
          <a:bodyPr/>
          <a:lstStyle/>
          <a:p>
            <a:r>
              <a:rPr lang="en-US" dirty="0"/>
              <a:t>Setting up Radiation Hardening Options</a:t>
            </a:r>
          </a:p>
        </p:txBody>
      </p:sp>
      <p:sp>
        <p:nvSpPr>
          <p:cNvPr id="3" name="Text Placeholder 2">
            <a:extLst>
              <a:ext uri="{FF2B5EF4-FFF2-40B4-BE49-F238E27FC236}">
                <a16:creationId xmlns:a16="http://schemas.microsoft.com/office/drawing/2014/main" id="{2D6B98FE-FF27-7700-34F2-71872C720514}"/>
              </a:ext>
            </a:extLst>
          </p:cNvPr>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381733933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0FA4D91-CB51-8805-07DD-3C980FCB3F8B}"/>
              </a:ext>
            </a:extLst>
          </p:cNvPr>
          <p:cNvSpPr>
            <a:spLocks noGrp="1"/>
          </p:cNvSpPr>
          <p:nvPr>
            <p:ph type="sldNum" sz="quarter" idx="11"/>
          </p:nvPr>
        </p:nvSpPr>
        <p:spPr/>
        <p:txBody>
          <a:bodyPr/>
          <a:lstStyle/>
          <a:p>
            <a:fld id="{F0D23093-2AB0-F74C-B865-1A12A15B650E}" type="slidenum">
              <a:rPr lang="en-US" smtClean="0"/>
              <a:pPr/>
              <a:t>9</a:t>
            </a:fld>
            <a:endParaRPr lang="en-US" dirty="0"/>
          </a:p>
        </p:txBody>
      </p:sp>
      <p:sp>
        <p:nvSpPr>
          <p:cNvPr id="3" name="Title 2">
            <a:extLst>
              <a:ext uri="{FF2B5EF4-FFF2-40B4-BE49-F238E27FC236}">
                <a16:creationId xmlns:a16="http://schemas.microsoft.com/office/drawing/2014/main" id="{6D21F211-7883-CCA6-4103-4D1F63E982E9}"/>
              </a:ext>
            </a:extLst>
          </p:cNvPr>
          <p:cNvSpPr>
            <a:spLocks noGrp="1"/>
          </p:cNvSpPr>
          <p:nvPr>
            <p:ph type="title"/>
          </p:nvPr>
        </p:nvSpPr>
        <p:spPr/>
        <p:txBody>
          <a:bodyPr/>
          <a:lstStyle/>
          <a:p>
            <a:r>
              <a:rPr lang="en-US" dirty="0"/>
              <a:t>Setting up RadHard options</a:t>
            </a:r>
          </a:p>
        </p:txBody>
      </p:sp>
      <p:sp>
        <p:nvSpPr>
          <p:cNvPr id="4" name="Text Placeholder 3">
            <a:extLst>
              <a:ext uri="{FF2B5EF4-FFF2-40B4-BE49-F238E27FC236}">
                <a16:creationId xmlns:a16="http://schemas.microsoft.com/office/drawing/2014/main" id="{97C4FDA2-08F0-E7C6-6C3C-D66C077965B8}"/>
              </a:ext>
            </a:extLst>
          </p:cNvPr>
          <p:cNvSpPr>
            <a:spLocks noGrp="1"/>
          </p:cNvSpPr>
          <p:nvPr>
            <p:ph type="body" sz="quarter" idx="13"/>
          </p:nvPr>
        </p:nvSpPr>
        <p:spPr>
          <a:xfrm>
            <a:off x="304800" y="838200"/>
            <a:ext cx="6553200" cy="5105400"/>
          </a:xfrm>
        </p:spPr>
        <p:txBody>
          <a:bodyPr>
            <a:normAutofit fontScale="85000" lnSpcReduction="20000"/>
          </a:bodyPr>
          <a:lstStyle/>
          <a:p>
            <a:pPr marL="0" indent="0">
              <a:buNone/>
            </a:pPr>
            <a:r>
              <a:rPr lang="en-US" dirty="0"/>
              <a:t>Click the RadHard Options in the toolbar on the right.</a:t>
            </a:r>
          </a:p>
          <a:p>
            <a:r>
              <a:rPr lang="en-US" b="1" dirty="0"/>
              <a:t>Satellite: </a:t>
            </a:r>
            <a:r>
              <a:rPr lang="en-US" b="1" dirty="0" err="1"/>
              <a:t>GEOSatellite</a:t>
            </a:r>
            <a:endParaRPr lang="en-US" b="1" dirty="0"/>
          </a:p>
          <a:p>
            <a:r>
              <a:rPr lang="en-US" b="1" dirty="0"/>
              <a:t>Shape: Shell </a:t>
            </a:r>
            <a:r>
              <a:rPr lang="en-US" dirty="0"/>
              <a:t>– generates a set of concentric shells in the order of the defined </a:t>
            </a:r>
            <a:r>
              <a:rPr lang="en-US" dirty="0" err="1"/>
              <a:t>stackup</a:t>
            </a:r>
            <a:r>
              <a:rPr lang="en-US" dirty="0"/>
              <a:t> to run radiation transport on</a:t>
            </a:r>
          </a:p>
          <a:p>
            <a:r>
              <a:rPr lang="en-US" b="1" dirty="0"/>
              <a:t>Particle Type: Proton or Electron </a:t>
            </a:r>
            <a:r>
              <a:rPr lang="en-US" dirty="0"/>
              <a:t>– generates a dose-depth curve for whichever is selected, using that particle’s spectrum from the STK object. Other particles require a spectrum energy to be set, as they do not draw from the SEET module</a:t>
            </a:r>
          </a:p>
          <a:p>
            <a:r>
              <a:rPr lang="en-US" b="1" dirty="0"/>
              <a:t>End Time: 5400s </a:t>
            </a:r>
            <a:r>
              <a:rPr lang="en-US" dirty="0"/>
              <a:t>– how long to run the analysis for</a:t>
            </a:r>
          </a:p>
          <a:p>
            <a:r>
              <a:rPr lang="en-US" b="1" dirty="0"/>
              <a:t>Material </a:t>
            </a:r>
            <a:r>
              <a:rPr lang="en-US" b="1" dirty="0" err="1"/>
              <a:t>Stackup</a:t>
            </a:r>
            <a:r>
              <a:rPr lang="en-US" b="1" dirty="0"/>
              <a:t>:</a:t>
            </a:r>
            <a:r>
              <a:rPr lang="en-US" dirty="0"/>
              <a:t> as shown to the right - different materials change the dose-depth curve due to material properties. More divisions create more resolution to the curve as we sample dose at more layers. </a:t>
            </a:r>
          </a:p>
          <a:p>
            <a:r>
              <a:rPr lang="en-US" b="1" dirty="0"/>
              <a:t>Headless</a:t>
            </a:r>
            <a:r>
              <a:rPr lang="en-US" dirty="0"/>
              <a:t> – if headless, will run without opening the Shield Plus GUI, reducing some computational overhead</a:t>
            </a:r>
            <a:endParaRPr lang="en-US" b="1" dirty="0"/>
          </a:p>
          <a:p>
            <a:pPr marL="0" indent="0">
              <a:buNone/>
            </a:pPr>
            <a:r>
              <a:rPr lang="en-US" dirty="0"/>
              <a:t>Click Run Workflow at the bottom to retrieve a dose-depth curve for the defined material </a:t>
            </a:r>
            <a:r>
              <a:rPr lang="en-US" dirty="0" err="1"/>
              <a:t>stackup</a:t>
            </a:r>
            <a:r>
              <a:rPr lang="en-US" dirty="0"/>
              <a:t>.</a:t>
            </a:r>
          </a:p>
          <a:p>
            <a:endParaRPr lang="en-US" dirty="0"/>
          </a:p>
        </p:txBody>
      </p:sp>
      <p:pic>
        <p:nvPicPr>
          <p:cNvPr id="5" name="Picture 4">
            <a:extLst>
              <a:ext uri="{FF2B5EF4-FFF2-40B4-BE49-F238E27FC236}">
                <a16:creationId xmlns:a16="http://schemas.microsoft.com/office/drawing/2014/main" id="{FC0B4F05-60F2-B5B3-2D9B-27458007DBFB}"/>
              </a:ext>
            </a:extLst>
          </p:cNvPr>
          <p:cNvPicPr>
            <a:picLocks noChangeAspect="1"/>
          </p:cNvPicPr>
          <p:nvPr/>
        </p:nvPicPr>
        <p:blipFill>
          <a:blip r:embed="rId2"/>
          <a:srcRect l="42397" r="2610"/>
          <a:stretch>
            <a:fillRect/>
          </a:stretch>
        </p:blipFill>
        <p:spPr>
          <a:xfrm>
            <a:off x="7010400" y="0"/>
            <a:ext cx="5041335" cy="1551865"/>
          </a:xfrm>
          <a:prstGeom prst="rect">
            <a:avLst/>
          </a:prstGeom>
        </p:spPr>
      </p:pic>
      <p:sp>
        <p:nvSpPr>
          <p:cNvPr id="6" name="Rectangle 5">
            <a:extLst>
              <a:ext uri="{FF2B5EF4-FFF2-40B4-BE49-F238E27FC236}">
                <a16:creationId xmlns:a16="http://schemas.microsoft.com/office/drawing/2014/main" id="{E23D3B6D-34D6-310A-3438-447E619E9533}"/>
              </a:ext>
            </a:extLst>
          </p:cNvPr>
          <p:cNvSpPr/>
          <p:nvPr/>
        </p:nvSpPr>
        <p:spPr>
          <a:xfrm>
            <a:off x="10592577" y="775932"/>
            <a:ext cx="266700" cy="266700"/>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CAD4E5C6-ABBB-4F19-BB49-80E8F563484D}"/>
              </a:ext>
            </a:extLst>
          </p:cNvPr>
          <p:cNvPicPr>
            <a:picLocks noChangeAspect="1"/>
          </p:cNvPicPr>
          <p:nvPr/>
        </p:nvPicPr>
        <p:blipFill>
          <a:blip r:embed="rId3"/>
          <a:stretch>
            <a:fillRect/>
          </a:stretch>
        </p:blipFill>
        <p:spPr>
          <a:xfrm>
            <a:off x="7800438" y="1583241"/>
            <a:ext cx="2307430" cy="4436559"/>
          </a:xfrm>
          <a:prstGeom prst="rect">
            <a:avLst/>
          </a:prstGeom>
        </p:spPr>
      </p:pic>
    </p:spTree>
    <p:extLst>
      <p:ext uri="{BB962C8B-B14F-4D97-AF65-F5344CB8AC3E}">
        <p14:creationId xmlns:p14="http://schemas.microsoft.com/office/powerpoint/2010/main" val="40500947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Ansys - Slide Master">
  <a:themeElements>
    <a:clrScheme name="Custom 1">
      <a:dk1>
        <a:sysClr val="windowText" lastClr="000000"/>
      </a:dk1>
      <a:lt1>
        <a:sysClr val="window" lastClr="FFFFFF"/>
      </a:lt1>
      <a:dk2>
        <a:srgbClr val="323232"/>
      </a:dk2>
      <a:lt2>
        <a:srgbClr val="C00000"/>
      </a:lt2>
      <a:accent1>
        <a:srgbClr val="C00000"/>
      </a:accent1>
      <a:accent2>
        <a:srgbClr val="C00000"/>
      </a:accent2>
      <a:accent3>
        <a:srgbClr val="FFFFFF"/>
      </a:accent3>
      <a:accent4>
        <a:srgbClr val="C00000"/>
      </a:accent4>
      <a:accent5>
        <a:srgbClr val="C00000"/>
      </a:accent5>
      <a:accent6>
        <a:srgbClr val="FFFFFF"/>
      </a:accent6>
      <a:hlink>
        <a:srgbClr val="C00000"/>
      </a:hlink>
      <a:folHlink>
        <a:srgbClr val="C0000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BE802D75D3E3A409489A03C9D48FDAC" ma:contentTypeVersion="13" ma:contentTypeDescription="Create a new document." ma:contentTypeScope="" ma:versionID="67b730b392362e8c92dfbe94728517ac">
  <xsd:schema xmlns:xsd="http://www.w3.org/2001/XMLSchema" xmlns:xs="http://www.w3.org/2001/XMLSchema" xmlns:p="http://schemas.microsoft.com/office/2006/metadata/properties" xmlns:ns3="ed9723d8-3f9b-4355-a14a-190cc0354fb4" xmlns:ns4="5265cb36-a178-44e6-a4ce-1491ad334435" targetNamespace="http://schemas.microsoft.com/office/2006/metadata/properties" ma:root="true" ma:fieldsID="3480ad4ecab45d4ee1c3bf367c4f0370" ns3:_="" ns4:_="">
    <xsd:import namespace="ed9723d8-3f9b-4355-a14a-190cc0354fb4"/>
    <xsd:import namespace="5265cb36-a178-44e6-a4ce-1491ad334435"/>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DateTaken" minOccurs="0"/>
                <xsd:element ref="ns3:MediaServiceOCR" minOccurs="0"/>
                <xsd:element ref="ns4:SharedWithUsers" minOccurs="0"/>
                <xsd:element ref="ns4:SharedWithDetails" minOccurs="0"/>
                <xsd:element ref="ns4:SharingHintHash" minOccurs="0"/>
                <xsd:element ref="ns3:MediaServiceGenerationTime" minOccurs="0"/>
                <xsd:element ref="ns3:MediaServiceEventHashCode" minOccurs="0"/>
                <xsd:element ref="ns3:MediaServiceAutoKeyPoints" minOccurs="0"/>
                <xsd:element ref="ns3:MediaServiceKeyPoint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d9723d8-3f9b-4355-a14a-190cc0354fb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265cb36-a178-44e6-a4ce-1491ad334435"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SharingHintHash" ma:index="15"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B730C46-7AD7-407A-A872-943564B8A0C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d9723d8-3f9b-4355-a14a-190cc0354fb4"/>
    <ds:schemaRef ds:uri="5265cb36-a178-44e6-a4ce-1491ad3344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C54582C-3F01-4F8D-9460-F0A670A527E2}">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7F5FE876-BBFA-4E5E-8653-4E4CAC43203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2265</TotalTime>
  <Words>640</Words>
  <Application>Microsoft Office PowerPoint</Application>
  <PresentationFormat>Widescreen</PresentationFormat>
  <Paragraphs>50</Paragraphs>
  <Slides>14</Slides>
  <Notes>0</Notes>
  <HiddenSlides>0</HiddenSlides>
  <MMClips>3</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Wingdings</vt:lpstr>
      <vt:lpstr>Courier New</vt:lpstr>
      <vt:lpstr>Calibri</vt:lpstr>
      <vt:lpstr>Ansys - Slide Master</vt:lpstr>
      <vt:lpstr>PowerPoint Presentation</vt:lpstr>
      <vt:lpstr>PowerPoint Presentation</vt:lpstr>
      <vt:lpstr>Demo Background</vt:lpstr>
      <vt:lpstr>Demo Background</vt:lpstr>
      <vt:lpstr>PowerPoint Presentation</vt:lpstr>
      <vt:lpstr>Setting up the STK Scenario</vt:lpstr>
      <vt:lpstr>Opening STK Scenario</vt:lpstr>
      <vt:lpstr>PowerPoint Presentation</vt:lpstr>
      <vt:lpstr>Setting up RadHard options</vt:lpstr>
      <vt:lpstr>Setting up RadHard Options</vt:lpstr>
      <vt:lpstr>Setting up RadHard options</vt:lpstr>
      <vt:lpstr>PowerPoint Presentation</vt:lpstr>
      <vt:lpstr>Analyzing Results</vt:lpstr>
      <vt:lpstr>Analyzing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Timothy McDonald</dc:creator>
  <cp:lastModifiedBy>Zach Stevens</cp:lastModifiedBy>
  <cp:revision>110</cp:revision>
  <dcterms:created xsi:type="dcterms:W3CDTF">2020-04-16T19:43:56Z</dcterms:created>
  <dcterms:modified xsi:type="dcterms:W3CDTF">2026-06-16T16:03:31Z</dcterms:modified>
</cp:coreProperties>
</file>