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1"/>
  </p:notesMasterIdLst>
  <p:sldIdLst>
    <p:sldId id="256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73" r:id="rId14"/>
    <p:sldId id="269" r:id="rId15"/>
    <p:sldId id="271" r:id="rId16"/>
    <p:sldId id="272" r:id="rId17"/>
    <p:sldId id="274" r:id="rId18"/>
    <p:sldId id="275" r:id="rId19"/>
    <p:sldId id="270" r:id="rId20"/>
  </p:sldIdLst>
  <p:sldSz cx="12192000" cy="6858000"/>
  <p:notesSz cx="6858000" cy="9144000"/>
  <p:embeddedFontLst>
    <p:embeddedFont>
      <p:font typeface="Aptos Narrow" panose="020B0004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2328"/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00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6/16/2026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"/>
          <a:stretch/>
        </p:blipFill>
        <p:spPr>
          <a:xfrm>
            <a:off x="-152400" y="-26665"/>
            <a:ext cx="12344400" cy="688466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1" r="1"/>
          <a:stretch/>
        </p:blipFill>
        <p:spPr>
          <a:xfrm>
            <a:off x="-152400" y="0"/>
            <a:ext cx="123444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624" t="-2222" r="2" b="-2"/>
          <a:stretch/>
        </p:blipFill>
        <p:spPr>
          <a:xfrm>
            <a:off x="-152400" y="-152400"/>
            <a:ext cx="123444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858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4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"/>
          <a:stretch/>
        </p:blipFill>
        <p:spPr>
          <a:xfrm>
            <a:off x="-76200" y="0"/>
            <a:ext cx="12271513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7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>
          <p15:clr>
            <a:srgbClr val="FBAE40"/>
          </p15:clr>
        </p15:guide>
        <p15:guide id="2" orient="horz" pos="260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13" r="-1"/>
          <a:stretch/>
        </p:blipFill>
        <p:spPr>
          <a:xfrm>
            <a:off x="-76200" y="0"/>
            <a:ext cx="12268200" cy="68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63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95300" y="6522124"/>
            <a:ext cx="2743200" cy="247724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7F090B-49F7-4226-826A-44BF2ACE105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rgbClr val="C123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357B0D4-493F-4CE6-BD6D-FF0C82A4FC0E}"/>
              </a:ext>
            </a:extLst>
          </p:cNvPr>
          <p:cNvGrpSpPr/>
          <p:nvPr userDrawn="1"/>
        </p:nvGrpSpPr>
        <p:grpSpPr>
          <a:xfrm>
            <a:off x="10380292" y="6046420"/>
            <a:ext cx="1735508" cy="574434"/>
            <a:chOff x="10380292" y="6046420"/>
            <a:chExt cx="1735508" cy="5744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9DB5024-89E7-4A1D-B474-B0DF59D459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1"/>
            <a:srcRect t="-21422" b="-34931"/>
            <a:stretch/>
          </p:blipFill>
          <p:spPr>
            <a:xfrm>
              <a:off x="10448763" y="6046420"/>
              <a:ext cx="1667037" cy="57443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2EE57-DFA8-4EF1-8223-2FFF2D0A1750}"/>
                </a:ext>
              </a:extLst>
            </p:cNvPr>
            <p:cNvSpPr/>
            <p:nvPr userDrawn="1"/>
          </p:nvSpPr>
          <p:spPr>
            <a:xfrm>
              <a:off x="10380292" y="6333637"/>
              <a:ext cx="85563" cy="247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32B5A07-032A-4E6E-B9E8-CBFC920EF0B7}"/>
              </a:ext>
            </a:extLst>
          </p:cNvPr>
          <p:cNvSpPr txBox="1"/>
          <p:nvPr userDrawn="1"/>
        </p:nvSpPr>
        <p:spPr>
          <a:xfrm>
            <a:off x="4995016" y="6511184"/>
            <a:ext cx="2438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©2026 EMA, Inc./Confidential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24" r:id="rId3"/>
    <p:sldLayoutId id="2147483735" r:id="rId4"/>
    <p:sldLayoutId id="2147483734" r:id="rId5"/>
    <p:sldLayoutId id="2147483663" r:id="rId6"/>
    <p:sldLayoutId id="2147483729" r:id="rId7"/>
    <p:sldLayoutId id="2147483730" r:id="rId8"/>
    <p:sldLayoutId id="2147483731" r:id="rId9"/>
    <p:sldLayoutId id="2147483727" r:id="rId10"/>
    <p:sldLayoutId id="2147483726" r:id="rId11"/>
    <p:sldLayoutId id="2147483728" r:id="rId12"/>
    <p:sldLayoutId id="2147483725" r:id="rId13"/>
    <p:sldLayoutId id="2147483769" r:id="rId14"/>
    <p:sldLayoutId id="2147483765" r:id="rId15"/>
    <p:sldLayoutId id="2147483767" r:id="rId16"/>
    <p:sldLayoutId id="2147483768" r:id="rId17"/>
    <p:sldLayoutId id="2147483751" r:id="rId1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18779-49A2-611A-0D5C-C818E57ADD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00" y="2672556"/>
            <a:ext cx="7086600" cy="1512888"/>
          </a:xfrm>
        </p:spPr>
        <p:txBody>
          <a:bodyPr anchor="ctr">
            <a:normAutofit/>
          </a:bodyPr>
          <a:lstStyle/>
          <a:p>
            <a:r>
              <a:rPr lang="en-US" dirty="0"/>
              <a:t>STK Shield Plus – Ray Tracing</a:t>
            </a:r>
            <a:endParaRPr lang="en-US" b="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6383F6F-1DC3-C958-BDB1-5FCEAA6EBC0D}"/>
              </a:ext>
            </a:extLst>
          </p:cNvPr>
          <p:cNvSpPr txBox="1">
            <a:spLocks/>
          </p:cNvSpPr>
          <p:nvPr/>
        </p:nvSpPr>
        <p:spPr>
          <a:xfrm>
            <a:off x="76201" y="4800600"/>
            <a:ext cx="6019800" cy="13604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230188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 sz="2000" b="0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746125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969962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 sz="12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Prepared by:</a:t>
            </a:r>
          </a:p>
          <a:p>
            <a:r>
              <a:rPr lang="en-US" sz="1800" dirty="0"/>
              <a:t>Zach Stevens – Scientist II</a:t>
            </a:r>
          </a:p>
          <a:p>
            <a:r>
              <a:rPr lang="en-US" sz="1800" dirty="0"/>
              <a:t>Kevin-</a:t>
            </a:r>
            <a:r>
              <a:rPr lang="en-US" sz="1800" dirty="0" err="1"/>
              <a:t>Druis</a:t>
            </a:r>
            <a:r>
              <a:rPr lang="en-US" sz="1800" dirty="0"/>
              <a:t> Merenda – Principal Scientist I and Lead 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934191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86DD9-E58F-7E80-9584-EB25696A9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543995-4C1C-6935-B058-FF399CCE1B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E092A0-627B-282A-BEE6-F9E700C04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Ray Tracing options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E1C590-57B8-BF8B-D676-2FAB4ADE45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0570" y="1013468"/>
            <a:ext cx="4800602" cy="4572000"/>
          </a:xfrm>
        </p:spPr>
        <p:txBody>
          <a:bodyPr>
            <a:normAutofit fontScale="92500"/>
          </a:bodyPr>
          <a:lstStyle/>
          <a:p>
            <a:r>
              <a:rPr lang="en-US" dirty="0"/>
              <a:t>This model uses a preset model with a simple PCB within the human capsule model, assuming the human capsule is fully made of aluminum. </a:t>
            </a:r>
          </a:p>
          <a:p>
            <a:r>
              <a:rPr lang="en-US" dirty="0"/>
              <a:t>Detectors are already set on the surface of the board and two components.</a:t>
            </a:r>
          </a:p>
          <a:p>
            <a:r>
              <a:rPr lang="en-US" dirty="0"/>
              <a:t>We are importing the dose-depth curve from NASA’s Design Specifications for Natural Environments (DSNE) to see what dose on each of these components would be in a worst-case GEO environment.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9E9189-1034-15D0-7D44-58BE76890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0" t="17163" r="22500" b="24195"/>
          <a:stretch>
            <a:fillRect/>
          </a:stretch>
        </p:blipFill>
        <p:spPr>
          <a:xfrm>
            <a:off x="5367337" y="685800"/>
            <a:ext cx="4962526" cy="22607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288E2D-2913-4971-DBF9-6AB38AF4B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9" t="9523" r="25625" b="22825"/>
          <a:stretch>
            <a:fillRect/>
          </a:stretch>
        </p:blipFill>
        <p:spPr>
          <a:xfrm>
            <a:off x="7696200" y="3200400"/>
            <a:ext cx="3496194" cy="218070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5A1349A-463F-8AB6-BC19-1F1FD19337E4}"/>
              </a:ext>
            </a:extLst>
          </p:cNvPr>
          <p:cNvSpPr/>
          <p:nvPr/>
        </p:nvSpPr>
        <p:spPr>
          <a:xfrm>
            <a:off x="8153400" y="1524000"/>
            <a:ext cx="228600" cy="2286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2089BA6-1C46-65C5-C5F3-9742B083AB2E}"/>
              </a:ext>
            </a:extLst>
          </p:cNvPr>
          <p:cNvCxnSpPr/>
          <p:nvPr/>
        </p:nvCxnSpPr>
        <p:spPr>
          <a:xfrm flipH="1">
            <a:off x="7696200" y="1752600"/>
            <a:ext cx="457200" cy="14478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1DBC2D3-8DAA-F979-D515-E85D3B995C28}"/>
              </a:ext>
            </a:extLst>
          </p:cNvPr>
          <p:cNvCxnSpPr/>
          <p:nvPr/>
        </p:nvCxnSpPr>
        <p:spPr>
          <a:xfrm>
            <a:off x="8382000" y="1752600"/>
            <a:ext cx="2810394" cy="14478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EA6AF7A-860B-695E-11F6-353B6F8DC785}"/>
              </a:ext>
            </a:extLst>
          </p:cNvPr>
          <p:cNvCxnSpPr>
            <a:cxnSpLocks/>
          </p:cNvCxnSpPr>
          <p:nvPr/>
        </p:nvCxnSpPr>
        <p:spPr>
          <a:xfrm flipV="1">
            <a:off x="6934200" y="4724400"/>
            <a:ext cx="2133600" cy="2558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D705E1D-40CF-E32D-F6C5-B097CA4E0919}"/>
              </a:ext>
            </a:extLst>
          </p:cNvPr>
          <p:cNvCxnSpPr>
            <a:cxnSpLocks/>
          </p:cNvCxnSpPr>
          <p:nvPr/>
        </p:nvCxnSpPr>
        <p:spPr>
          <a:xfrm flipV="1">
            <a:off x="7060830" y="4267200"/>
            <a:ext cx="215937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A7DE26D-228B-9F70-BD4E-2F759DD903C8}"/>
              </a:ext>
            </a:extLst>
          </p:cNvPr>
          <p:cNvCxnSpPr>
            <a:cxnSpLocks/>
          </p:cNvCxnSpPr>
          <p:nvPr/>
        </p:nvCxnSpPr>
        <p:spPr>
          <a:xfrm flipV="1">
            <a:off x="6858000" y="3505200"/>
            <a:ext cx="2438400" cy="990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B540111-413B-0AC4-7655-F7E2924B3BAF}"/>
              </a:ext>
            </a:extLst>
          </p:cNvPr>
          <p:cNvSpPr txBox="1"/>
          <p:nvPr/>
        </p:nvSpPr>
        <p:spPr>
          <a:xfrm>
            <a:off x="5834881" y="4610900"/>
            <a:ext cx="109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Detectors</a:t>
            </a:r>
          </a:p>
        </p:txBody>
      </p:sp>
    </p:spTree>
    <p:extLst>
      <p:ext uri="{BB962C8B-B14F-4D97-AF65-F5344CB8AC3E}">
        <p14:creationId xmlns:p14="http://schemas.microsoft.com/office/powerpoint/2010/main" val="5205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8813E5-9B66-C73F-B6D1-B9E8B60AFB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3C22C4-E38F-F8AE-1F46-4C0433C78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Ray Tracing Options</a:t>
            </a:r>
          </a:p>
        </p:txBody>
      </p:sp>
      <p:pic>
        <p:nvPicPr>
          <p:cNvPr id="8" name="Screen Recording 7">
            <a:hlinkClick r:id="" action="ppaction://media"/>
            <a:extLst>
              <a:ext uri="{FF2B5EF4-FFF2-40B4-BE49-F238E27FC236}">
                <a16:creationId xmlns:a16="http://schemas.microsoft.com/office/drawing/2014/main" id="{E26C9030-B1CE-B383-51E2-85E2F055F7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3632" y="811212"/>
            <a:ext cx="9804735" cy="523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2058">
        <p:fade/>
      </p:transition>
    </mc:Choice>
    <mc:Fallback xmlns="">
      <p:transition advTm="220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2196-2286-06CA-20FE-F03BF11017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9CFD1-0B56-4FB1-B625-3EDCBB9B7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ABC2B8-A01D-360B-DC4E-04342719FD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001027-54B7-BAE7-739E-A895BA1D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DA494F-CAF2-E993-4C41-3BC38FB4B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4953001" cy="4572000"/>
          </a:xfrm>
        </p:spPr>
        <p:txBody>
          <a:bodyPr/>
          <a:lstStyle/>
          <a:p>
            <a:r>
              <a:rPr lang="en-US" dirty="0"/>
              <a:t>To visualize the Ray-Tracing results, right click on ‘</a:t>
            </a:r>
            <a:r>
              <a:rPr lang="en-US" dirty="0" err="1"/>
              <a:t>RayTracing_DoseDepth</a:t>
            </a:r>
            <a:r>
              <a:rPr lang="en-US" dirty="0"/>
              <a:t>’ in the Results tree on the left of the Discovery window, then click “Ray Tracing Visualization”</a:t>
            </a:r>
          </a:p>
          <a:p>
            <a:r>
              <a:rPr lang="en-US" dirty="0"/>
              <a:t>On the right, click the Contours button, and dose can then be viewed on the components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4C3CE5-71CE-A81E-8C69-D3DA84014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439271"/>
            <a:ext cx="3548555" cy="5562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D453C3-9418-50E1-E04B-15D06736D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343" y="505567"/>
            <a:ext cx="2010056" cy="543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0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240610-E832-C962-1DC1-D1294D8DC6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B25E43-AEB8-BF45-78F3-B5A2D3381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FCA6E5-6BC8-1E4B-8CC7-0FA8DF001F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526" t="13981" b="17857"/>
          <a:stretch>
            <a:fillRect/>
          </a:stretch>
        </p:blipFill>
        <p:spPr>
          <a:xfrm>
            <a:off x="1562100" y="1943100"/>
            <a:ext cx="9067799" cy="2971800"/>
          </a:xfrm>
          <a:prstGeom prst="rect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F799B5D-D81F-8495-3248-93EAEC02742F}"/>
              </a:ext>
            </a:extLst>
          </p:cNvPr>
          <p:cNvCxnSpPr/>
          <p:nvPr/>
        </p:nvCxnSpPr>
        <p:spPr>
          <a:xfrm flipH="1">
            <a:off x="8458200" y="1219200"/>
            <a:ext cx="533400" cy="1828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D537ED8-C963-D4F5-82F4-8D5A3B3195CB}"/>
              </a:ext>
            </a:extLst>
          </p:cNvPr>
          <p:cNvSpPr txBox="1"/>
          <p:nvPr/>
        </p:nvSpPr>
        <p:spPr>
          <a:xfrm>
            <a:off x="8001000" y="672584"/>
            <a:ext cx="2746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Highest dose on port edges</a:t>
            </a:r>
          </a:p>
        </p:txBody>
      </p:sp>
    </p:spTree>
    <p:extLst>
      <p:ext uri="{BB962C8B-B14F-4D97-AF65-F5344CB8AC3E}">
        <p14:creationId xmlns:p14="http://schemas.microsoft.com/office/powerpoint/2010/main" val="366038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E7B752-5ECD-0041-79B8-9F011E08B7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48C987-3D03-BF68-2465-9BFDB9A54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BFDF06-E21F-7E4A-94CF-69D392C459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get a more quantitative report of dose per component, open the simulation directory where the .</a:t>
            </a:r>
            <a:r>
              <a:rPr lang="en-US" dirty="0" err="1"/>
              <a:t>dsco</a:t>
            </a:r>
            <a:r>
              <a:rPr lang="en-US" dirty="0"/>
              <a:t> file is saved (\</a:t>
            </a:r>
            <a:r>
              <a:rPr lang="en-US" dirty="0" err="1"/>
              <a:t>yourfilepath</a:t>
            </a:r>
            <a:r>
              <a:rPr lang="en-US" dirty="0"/>
              <a:t>\</a:t>
            </a:r>
            <a:r>
              <a:rPr lang="en-US" dirty="0" err="1"/>
              <a:t>RayTracing_Tutorial_Completed</a:t>
            </a:r>
            <a:r>
              <a:rPr lang="en-US" dirty="0"/>
              <a:t>\Simulation 1\1\) and open “RayTracingReport_All.dat”</a:t>
            </a:r>
          </a:p>
          <a:p>
            <a:r>
              <a:rPr lang="en-US" dirty="0"/>
              <a:t>This will give you a report similar to below.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ECBC11-AA96-7133-E191-5CB8935FA6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931081"/>
              </p:ext>
            </p:extLst>
          </p:nvPr>
        </p:nvGraphicFramePr>
        <p:xfrm>
          <a:off x="914400" y="3657600"/>
          <a:ext cx="1051560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504">
                  <a:extLst>
                    <a:ext uri="{9D8B030D-6E8A-4147-A177-3AD203B41FA5}">
                      <a16:colId xmlns:a16="http://schemas.microsoft.com/office/drawing/2014/main" val="2799985761"/>
                    </a:ext>
                  </a:extLst>
                </a:gridCol>
                <a:gridCol w="1437839">
                  <a:extLst>
                    <a:ext uri="{9D8B030D-6E8A-4147-A177-3AD203B41FA5}">
                      <a16:colId xmlns:a16="http://schemas.microsoft.com/office/drawing/2014/main" val="3689303679"/>
                    </a:ext>
                  </a:extLst>
                </a:gridCol>
                <a:gridCol w="1618884">
                  <a:extLst>
                    <a:ext uri="{9D8B030D-6E8A-4147-A177-3AD203B41FA5}">
                      <a16:colId xmlns:a16="http://schemas.microsoft.com/office/drawing/2014/main" val="1174298336"/>
                    </a:ext>
                  </a:extLst>
                </a:gridCol>
                <a:gridCol w="1419603">
                  <a:extLst>
                    <a:ext uri="{9D8B030D-6E8A-4147-A177-3AD203B41FA5}">
                      <a16:colId xmlns:a16="http://schemas.microsoft.com/office/drawing/2014/main" val="2970204417"/>
                    </a:ext>
                  </a:extLst>
                </a:gridCol>
                <a:gridCol w="1090679">
                  <a:extLst>
                    <a:ext uri="{9D8B030D-6E8A-4147-A177-3AD203B41FA5}">
                      <a16:colId xmlns:a16="http://schemas.microsoft.com/office/drawing/2014/main" val="2247991253"/>
                    </a:ext>
                  </a:extLst>
                </a:gridCol>
                <a:gridCol w="1101001">
                  <a:extLst>
                    <a:ext uri="{9D8B030D-6E8A-4147-A177-3AD203B41FA5}">
                      <a16:colId xmlns:a16="http://schemas.microsoft.com/office/drawing/2014/main" val="3212236814"/>
                    </a:ext>
                  </a:extLst>
                </a:gridCol>
                <a:gridCol w="1230092">
                  <a:extLst>
                    <a:ext uri="{9D8B030D-6E8A-4147-A177-3AD203B41FA5}">
                      <a16:colId xmlns:a16="http://schemas.microsoft.com/office/drawing/2014/main" val="1067064332"/>
                    </a:ext>
                  </a:extLst>
                </a:gridCol>
                <a:gridCol w="1292998">
                  <a:extLst>
                    <a:ext uri="{9D8B030D-6E8A-4147-A177-3AD203B41FA5}">
                      <a16:colId xmlns:a16="http://schemas.microsoft.com/office/drawing/2014/main" val="3732142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SHIELDING </a:t>
                      </a:r>
                    </a:p>
                    <a:p>
                      <a:r>
                        <a:rPr lang="en-US" dirty="0"/>
                        <a:t>THICKNESS </a:t>
                      </a:r>
                    </a:p>
                    <a:p>
                      <a:r>
                        <a:rPr lang="en-US" dirty="0"/>
                        <a:t>(kg/m^2 )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EQUIVALENT </a:t>
                      </a:r>
                    </a:p>
                    <a:p>
                      <a:r>
                        <a:rPr lang="en-US" dirty="0"/>
                        <a:t>AL.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ADDED </a:t>
                      </a:r>
                    </a:p>
                    <a:p>
                      <a:r>
                        <a:rPr lang="en-US" dirty="0"/>
                        <a:t>SHIELDING </a:t>
                      </a:r>
                    </a:p>
                    <a:p>
                      <a:r>
                        <a:rPr lang="en-US" dirty="0"/>
                        <a:t>AL.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RAY </a:t>
                      </a:r>
                    </a:p>
                    <a:p>
                      <a:r>
                        <a:rPr lang="en-US" dirty="0"/>
                        <a:t>DOSE </a:t>
                      </a:r>
                    </a:p>
                    <a:p>
                      <a:r>
                        <a:rPr lang="en-US" dirty="0"/>
                        <a:t>(rad)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 AREA (m^2)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DOSE ESTIMATE </a:t>
                      </a:r>
                    </a:p>
                    <a:p>
                      <a:r>
                        <a:rPr lang="en-US" dirty="0"/>
                        <a:t>(rad)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DOSE ESTIMATE 2 (rad)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02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Board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9.25694406e-01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3.42596005e-04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0.00000000e+00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4.62215216e+04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3.16721654e-03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4.62215216e+04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8.35468539e+01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545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copper_nets1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9.65595245e-04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3.57363155e-07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0.00000000e+00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1.45133515e+05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1.35383628e-03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1.45133515e+05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5.96190004e+01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9757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copper_nets5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1.19985116e+00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4.44060383e-04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0.00000000e+00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2.34116627e+04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1.51752446e-04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2.34116627e+04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4.48644961e+01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6129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887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08649-27B3-678E-9862-443CE83F2E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8BBCAD-B486-AE8B-82E1-E5425E4E7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58E05A0F-0E3A-36AC-0E8D-522CD94B79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" y="784175"/>
            <a:ext cx="9906000" cy="52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44651">
        <p:fade/>
      </p:transition>
    </mc:Choice>
    <mc:Fallback xmlns="">
      <p:transition advTm="446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38096-33C2-9DBA-5014-161B1B711C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29201" y="2520950"/>
            <a:ext cx="6172199" cy="1449388"/>
          </a:xfrm>
        </p:spPr>
        <p:txBody>
          <a:bodyPr anchor="ctr"/>
          <a:lstStyle/>
          <a:p>
            <a:pPr algn="r"/>
            <a:r>
              <a:rPr lang="en-US" dirty="0"/>
              <a:t>Demo Background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EE77F-AE14-4C5A-A437-669668320EC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42088"/>
            <a:ext cx="2743200" cy="249237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D53DA-0DF9-A54A-7BF6-477693840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1A19D-C124-FC4E-DF4C-B062875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81"/>
            <a:ext cx="10972799" cy="541037"/>
          </a:xfrm>
        </p:spPr>
        <p:txBody>
          <a:bodyPr anchor="ctr"/>
          <a:lstStyle/>
          <a:p>
            <a:r>
              <a:rPr lang="en-US" dirty="0"/>
              <a:t>Demo 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D59401-D3F3-F9EC-6502-39A4CE3F77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9618"/>
            <a:ext cx="9372600" cy="533018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/>
              <a:t>Demo Outline</a:t>
            </a:r>
          </a:p>
          <a:p>
            <a:pPr marL="0" indent="0">
              <a:buNone/>
            </a:pPr>
            <a:r>
              <a:rPr lang="en-US" dirty="0"/>
              <a:t>This demo will walk through how to set up the ray tracing workflow via the following:</a:t>
            </a:r>
          </a:p>
          <a:p>
            <a:r>
              <a:rPr lang="en-US" dirty="0"/>
              <a:t>Open STK Scenario</a:t>
            </a:r>
          </a:p>
          <a:p>
            <a:r>
              <a:rPr lang="en-US" dirty="0"/>
              <a:t>Apply settings to a premade model by importing a known dose-depth curve onto detectors</a:t>
            </a:r>
          </a:p>
          <a:p>
            <a:r>
              <a:rPr lang="en-US" dirty="0"/>
              <a:t>Analyze results to view dose on components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8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D4838-72C9-78CF-24A0-5F0A2DF86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2B16E8-F102-D8A9-5F5D-3FBC9C9A4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81"/>
            <a:ext cx="10972799" cy="541037"/>
          </a:xfrm>
        </p:spPr>
        <p:txBody>
          <a:bodyPr anchor="ctr"/>
          <a:lstStyle/>
          <a:p>
            <a:r>
              <a:rPr lang="en-US" dirty="0"/>
              <a:t>Demo 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251359-2A01-4366-4E0D-FBE1603CB9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9618"/>
            <a:ext cx="11658600" cy="342518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/>
              <a:t>Background</a:t>
            </a:r>
          </a:p>
          <a:p>
            <a:r>
              <a:rPr lang="en-US" dirty="0"/>
              <a:t>The intent of the ray tracing workflow is to provide estimation of dose at a component level for rapid analysis of radiation shielding on a model.</a:t>
            </a:r>
          </a:p>
          <a:p>
            <a:r>
              <a:rPr lang="en-US" dirty="0"/>
              <a:t>The workflow traces rays from each mesh node on specified detectors through the geometry around it, applying the provided dose-depth curve to calculate equivalent dose at each node.</a:t>
            </a:r>
          </a:p>
          <a:p>
            <a:r>
              <a:rPr lang="en-US" dirty="0"/>
              <a:t>This provides estimates of dose on a per-component basis, enabling quick turnaround from analysis to iterative fixes of models.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B8B2E2-00A3-DC08-520D-2F8422D8C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34" y="4114800"/>
            <a:ext cx="3323332" cy="183505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8C124CB3-65CD-3FE5-F393-8A52C5589B5E}"/>
              </a:ext>
            </a:extLst>
          </p:cNvPr>
          <p:cNvGrpSpPr/>
          <p:nvPr/>
        </p:nvGrpSpPr>
        <p:grpSpPr>
          <a:xfrm>
            <a:off x="201954" y="4114800"/>
            <a:ext cx="2981966" cy="1835057"/>
            <a:chOff x="8839200" y="533400"/>
            <a:chExt cx="3200399" cy="16002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94C8DD1-89CD-7480-5F4E-316B2DE6ED74}"/>
                </a:ext>
              </a:extLst>
            </p:cNvPr>
            <p:cNvSpPr/>
            <p:nvPr/>
          </p:nvSpPr>
          <p:spPr>
            <a:xfrm>
              <a:off x="8839200" y="533400"/>
              <a:ext cx="3200399" cy="1600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C9620DA-D4D9-FA36-E9AF-EB96F98FA6D8}"/>
                </a:ext>
              </a:extLst>
            </p:cNvPr>
            <p:cNvCxnSpPr/>
            <p:nvPr/>
          </p:nvCxnSpPr>
          <p:spPr>
            <a:xfrm>
              <a:off x="8991600" y="689618"/>
              <a:ext cx="0" cy="129158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94D0442-7551-AB4F-B46E-0C4AA8636DF7}"/>
                </a:ext>
              </a:extLst>
            </p:cNvPr>
            <p:cNvCxnSpPr>
              <a:cxnSpLocks/>
            </p:cNvCxnSpPr>
            <p:nvPr/>
          </p:nvCxnSpPr>
          <p:spPr>
            <a:xfrm>
              <a:off x="8991600" y="1981200"/>
              <a:ext cx="289560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E8DBD65A-39AF-C3D1-1000-07E06861CB5F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762000"/>
              <a:ext cx="2438399" cy="1066801"/>
            </a:xfrm>
            <a:prstGeom prst="curvedConnector3">
              <a:avLst>
                <a:gd name="adj1" fmla="val 25368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rrow: Down 24">
            <a:extLst>
              <a:ext uri="{FF2B5EF4-FFF2-40B4-BE49-F238E27FC236}">
                <a16:creationId xmlns:a16="http://schemas.microsoft.com/office/drawing/2014/main" id="{4C282E7C-A5DE-AB34-6171-38E01E041277}"/>
              </a:ext>
            </a:extLst>
          </p:cNvPr>
          <p:cNvSpPr/>
          <p:nvPr/>
        </p:nvSpPr>
        <p:spPr>
          <a:xfrm rot="16200000">
            <a:off x="3576415" y="4850793"/>
            <a:ext cx="457200" cy="3810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21E1C672-E4D8-28F2-9727-682E2C2C2656}"/>
              </a:ext>
            </a:extLst>
          </p:cNvPr>
          <p:cNvSpPr/>
          <p:nvPr/>
        </p:nvSpPr>
        <p:spPr>
          <a:xfrm rot="16200000">
            <a:off x="7976205" y="4888893"/>
            <a:ext cx="457200" cy="3810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8EDBBFC-A81B-C8F1-DAB0-CAB869987C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r="15000"/>
          <a:stretch>
            <a:fillRect/>
          </a:stretch>
        </p:blipFill>
        <p:spPr>
          <a:xfrm>
            <a:off x="8613880" y="3810000"/>
            <a:ext cx="2981966" cy="221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1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978A98-BB2F-4A2E-528C-0425B0404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1E56C-1C13-9387-49BE-5DEF68CB90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13F294-AEE6-08B3-8FB0-A276A3CDC1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901FCC-DE0A-4B9F-A7B5-96E8C6DD5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8A19D-5113-A9D9-3CEE-AF801846D0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4114800"/>
            <a:ext cx="11125201" cy="1905000"/>
          </a:xfrm>
        </p:spPr>
        <p:txBody>
          <a:bodyPr/>
          <a:lstStyle/>
          <a:p>
            <a:r>
              <a:rPr lang="en-US" dirty="0"/>
              <a:t>Open the provided STK Scenario within the folder to retrieve a preset Scenario with an Aircraft, Ground Vehicle, Place, Satellite, </a:t>
            </a:r>
            <a:r>
              <a:rPr lang="en-US" dirty="0" err="1"/>
              <a:t>GEOSatellite</a:t>
            </a:r>
            <a:r>
              <a:rPr lang="en-US" dirty="0"/>
              <a:t>, and Target.</a:t>
            </a:r>
          </a:p>
          <a:p>
            <a:r>
              <a:rPr lang="en-US" dirty="0"/>
              <a:t>For this demo we will use the </a:t>
            </a:r>
            <a:r>
              <a:rPr lang="en-US" dirty="0" err="1"/>
              <a:t>GEOSatellite</a:t>
            </a:r>
            <a:r>
              <a:rPr lang="en-US" dirty="0"/>
              <a:t>.</a:t>
            </a:r>
          </a:p>
          <a:p>
            <a:r>
              <a:rPr lang="en-US" dirty="0"/>
              <a:t>The other objects are used in the other STK Shield Plus demos.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93DD61-C7E3-3221-D393-EC431B29E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685800"/>
            <a:ext cx="9601199" cy="334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2E7D0-6620-2E53-2885-D768743AE3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2BCCF8-FCFC-C338-AB3C-7445F965E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STK Scenario</a:t>
            </a:r>
          </a:p>
        </p:txBody>
      </p:sp>
      <p:pic>
        <p:nvPicPr>
          <p:cNvPr id="8" name="Screen Recording 7">
            <a:hlinkClick r:id="" action="ppaction://media"/>
            <a:extLst>
              <a:ext uri="{FF2B5EF4-FFF2-40B4-BE49-F238E27FC236}">
                <a16:creationId xmlns:a16="http://schemas.microsoft.com/office/drawing/2014/main" id="{C6F64C74-A1E7-C208-FFF3-38F463E6CF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" y="753658"/>
            <a:ext cx="10020300" cy="535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4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86">
        <p:fade/>
      </p:transition>
    </mc:Choice>
    <mc:Fallback xmlns="">
      <p:transition advTm="21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28106C-BCD9-1F13-EEAA-3553529969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Ray Tracing Options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6B98FE-FF27-7700-34F2-71872C7205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3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FA4D91-CB51-8805-07DD-3C980FCB3F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21F211-7883-CCA6-4103-4D1F63E98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Ray Tracing options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4FDA2-08F0-E7C6-6C3C-D66C077965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838200"/>
            <a:ext cx="6553200" cy="510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Click the Ray Tracing Options button in the top right</a:t>
            </a:r>
          </a:p>
          <a:p>
            <a:r>
              <a:rPr lang="en-US" b="1" dirty="0"/>
              <a:t>Dose Depth Curve </a:t>
            </a:r>
            <a:r>
              <a:rPr lang="en-US" dirty="0"/>
              <a:t>–</a:t>
            </a:r>
            <a:r>
              <a:rPr lang="en-US" b="1" dirty="0"/>
              <a:t> </a:t>
            </a:r>
            <a:r>
              <a:rPr lang="en-US" dirty="0"/>
              <a:t>.</a:t>
            </a:r>
            <a:r>
              <a:rPr lang="en-US" dirty="0" err="1"/>
              <a:t>dat</a:t>
            </a:r>
            <a:r>
              <a:rPr lang="en-US" dirty="0"/>
              <a:t> file created via the RadHard workflow, or by </a:t>
            </a:r>
            <a:r>
              <a:rPr lang="en-US" dirty="0" err="1"/>
              <a:t>Spinvis</a:t>
            </a:r>
            <a:r>
              <a:rPr lang="en-US" dirty="0"/>
              <a:t>. For this demo, use the provided Dose Depth Curve (dose_depth_dsne_geo.dat).</a:t>
            </a:r>
          </a:p>
          <a:p>
            <a:r>
              <a:rPr lang="en-US" b="1" dirty="0"/>
              <a:t>Geometry </a:t>
            </a:r>
            <a:r>
              <a:rPr lang="en-US" dirty="0"/>
              <a:t>– PCB geometry .</a:t>
            </a:r>
            <a:r>
              <a:rPr lang="en-US" dirty="0" err="1"/>
              <a:t>dsco</a:t>
            </a:r>
            <a:r>
              <a:rPr lang="en-US" dirty="0"/>
              <a:t> file (</a:t>
            </a:r>
            <a:r>
              <a:rPr lang="en-US" dirty="0" err="1"/>
              <a:t>RayTracing_Tutorial_completed.dsco</a:t>
            </a:r>
            <a:r>
              <a:rPr lang="en-US" dirty="0"/>
              <a:t>)</a:t>
            </a:r>
          </a:p>
          <a:p>
            <a:r>
              <a:rPr lang="en-US" b="1" dirty="0"/>
              <a:t>Chassis Thickness </a:t>
            </a:r>
            <a:r>
              <a:rPr lang="en-US" dirty="0"/>
              <a:t>– Extra material thickness of the satellite to account for</a:t>
            </a:r>
          </a:p>
          <a:p>
            <a:r>
              <a:rPr lang="en-US" b="1" dirty="0"/>
              <a:t>Rays per Origin </a:t>
            </a:r>
            <a:r>
              <a:rPr lang="en-US" dirty="0"/>
              <a:t>– Number of rays per node to sample (the default 20736 is usually ok)</a:t>
            </a:r>
          </a:p>
          <a:p>
            <a:r>
              <a:rPr lang="en-US" b="1" dirty="0"/>
              <a:t>Headless </a:t>
            </a:r>
            <a:r>
              <a:rPr lang="en-US" dirty="0"/>
              <a:t>– If headless, runs without opening the Discovery GUI.</a:t>
            </a:r>
            <a:endParaRPr lang="en-U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EF509F-2D3C-202B-211B-B67FB2A2A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36858"/>
            <a:ext cx="5332455" cy="14781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3D3B6D-34D6-310A-3438-447E619E9533}"/>
              </a:ext>
            </a:extLst>
          </p:cNvPr>
          <p:cNvSpPr/>
          <p:nvPr/>
        </p:nvSpPr>
        <p:spPr>
          <a:xfrm>
            <a:off x="9168657" y="627822"/>
            <a:ext cx="203943" cy="2103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60393D-E796-038D-4FC2-234762E8D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0" y="1824497"/>
            <a:ext cx="4343400" cy="320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Ansys - Slide Master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C00000"/>
      </a:lt2>
      <a:accent1>
        <a:srgbClr val="C00000"/>
      </a:accent1>
      <a:accent2>
        <a:srgbClr val="C00000"/>
      </a:accent2>
      <a:accent3>
        <a:srgbClr val="FFFFFF"/>
      </a:accent3>
      <a:accent4>
        <a:srgbClr val="C00000"/>
      </a:accent4>
      <a:accent5>
        <a:srgbClr val="C00000"/>
      </a:accent5>
      <a:accent6>
        <a:srgbClr val="FFFFFF"/>
      </a:accent6>
      <a:hlink>
        <a:srgbClr val="C00000"/>
      </a:hlink>
      <a:folHlink>
        <a:srgbClr val="C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E802D75D3E3A409489A03C9D48FDAC" ma:contentTypeVersion="13" ma:contentTypeDescription="Create a new document." ma:contentTypeScope="" ma:versionID="67b730b392362e8c92dfbe94728517ac">
  <xsd:schema xmlns:xsd="http://www.w3.org/2001/XMLSchema" xmlns:xs="http://www.w3.org/2001/XMLSchema" xmlns:p="http://schemas.microsoft.com/office/2006/metadata/properties" xmlns:ns3="ed9723d8-3f9b-4355-a14a-190cc0354fb4" xmlns:ns4="5265cb36-a178-44e6-a4ce-1491ad334435" targetNamespace="http://schemas.microsoft.com/office/2006/metadata/properties" ma:root="true" ma:fieldsID="3480ad4ecab45d4ee1c3bf367c4f0370" ns3:_="" ns4:_="">
    <xsd:import namespace="ed9723d8-3f9b-4355-a14a-190cc0354fb4"/>
    <xsd:import namespace="5265cb36-a178-44e6-a4ce-1491ad33443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723d8-3f9b-4355-a14a-190cc0354f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5cb36-a178-44e6-a4ce-1491ad334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54582C-3F01-4F8D-9460-F0A670A527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730C46-7AD7-407A-A872-943564B8A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723d8-3f9b-4355-a14a-190cc0354fb4"/>
    <ds:schemaRef ds:uri="5265cb36-a178-44e6-a4ce-1491ad334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3509</TotalTime>
  <Words>646</Words>
  <Application>Microsoft Office PowerPoint</Application>
  <PresentationFormat>Widescreen</PresentationFormat>
  <Paragraphs>96</Paragraphs>
  <Slides>16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Wingdings</vt:lpstr>
      <vt:lpstr>Aptos Narrow</vt:lpstr>
      <vt:lpstr>Courier New</vt:lpstr>
      <vt:lpstr>Calibri</vt:lpstr>
      <vt:lpstr>Ansys - Slide Master</vt:lpstr>
      <vt:lpstr>PowerPoint Presentation</vt:lpstr>
      <vt:lpstr>PowerPoint Presentation</vt:lpstr>
      <vt:lpstr>Demo Background</vt:lpstr>
      <vt:lpstr>Demo Background</vt:lpstr>
      <vt:lpstr>PowerPoint Presentation</vt:lpstr>
      <vt:lpstr>Setting up the STK Scenario</vt:lpstr>
      <vt:lpstr>Opening STK Scenario</vt:lpstr>
      <vt:lpstr>PowerPoint Presentation</vt:lpstr>
      <vt:lpstr>Setting up Ray Tracing options</vt:lpstr>
      <vt:lpstr>Setting up Ray Tracing options</vt:lpstr>
      <vt:lpstr>Setting up Ray Tracing Options</vt:lpstr>
      <vt:lpstr>PowerPoint Presentation</vt:lpstr>
      <vt:lpstr>Analyzing Results</vt:lpstr>
      <vt:lpstr>Analyzing results</vt:lpstr>
      <vt:lpstr>Analyzing Results</vt:lpstr>
      <vt:lpstr>Analyzing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McDonald</dc:creator>
  <cp:lastModifiedBy>Zach Stevens</cp:lastModifiedBy>
  <cp:revision>119</cp:revision>
  <dcterms:created xsi:type="dcterms:W3CDTF">2020-04-16T19:43:56Z</dcterms:created>
  <dcterms:modified xsi:type="dcterms:W3CDTF">2026-06-16T16:02:48Z</dcterms:modified>
</cp:coreProperties>
</file>