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19"/>
  </p:notesMasterIdLst>
  <p:sldIdLst>
    <p:sldId id="256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73" r:id="rId14"/>
    <p:sldId id="274" r:id="rId15"/>
    <p:sldId id="271" r:id="rId16"/>
    <p:sldId id="275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2328"/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5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100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77E959-C9AD-4F36-95B6-A1D7382902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"/>
          <a:stretch/>
        </p:blipFill>
        <p:spPr>
          <a:xfrm>
            <a:off x="-152400" y="-26665"/>
            <a:ext cx="12344400" cy="6884665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25019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6828D9-C361-48CA-8369-9240CE2D67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1" r="1"/>
          <a:stretch/>
        </p:blipFill>
        <p:spPr>
          <a:xfrm>
            <a:off x="-152400" y="0"/>
            <a:ext cx="123444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41788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79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0" userDrawn="1">
          <p15:clr>
            <a:srgbClr val="FBAE40"/>
          </p15:clr>
        </p15:guide>
        <p15:guide id="2" orient="horz" pos="260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5915EE-6BC3-4681-A003-7E5E67C142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624" t="-2222" r="2" b="-2"/>
          <a:stretch/>
        </p:blipFill>
        <p:spPr>
          <a:xfrm>
            <a:off x="-152400" y="-152400"/>
            <a:ext cx="123444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858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77E959-C9AD-4F36-95B6-A1D7382902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" r="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25019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43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4">
          <p15:clr>
            <a:srgbClr val="FBAE40"/>
          </p15:clr>
        </p15:guide>
        <p15:guide id="2" orient="horz" pos="2613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Presen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6828D9-C361-48CA-8369-9240CE2D67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"/>
          <a:stretch/>
        </p:blipFill>
        <p:spPr>
          <a:xfrm>
            <a:off x="-76200" y="0"/>
            <a:ext cx="12271513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41788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7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0">
          <p15:clr>
            <a:srgbClr val="FBAE40"/>
          </p15:clr>
        </p15:guide>
        <p15:guide id="2" orient="horz" pos="260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5915EE-6BC3-4681-A003-7E5E67C142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13" r="-1"/>
          <a:stretch/>
        </p:blipFill>
        <p:spPr>
          <a:xfrm>
            <a:off x="-76200" y="0"/>
            <a:ext cx="12268200" cy="687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77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630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6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95300" y="6522124"/>
            <a:ext cx="2743200" cy="247724"/>
          </a:xfrm>
        </p:spPr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17F090B-49F7-4226-826A-44BF2ACE1059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4BB4A01D-7D6E-BB4E-BD5D-E3A388293815}"/>
              </a:ext>
            </a:extLst>
          </p:cNvPr>
          <p:cNvSpPr>
            <a:spLocks noChangeAspect="1"/>
          </p:cNvSpPr>
          <p:nvPr userDrawn="1"/>
        </p:nvSpPr>
        <p:spPr>
          <a:xfrm>
            <a:off x="256215" y="130869"/>
            <a:ext cx="353385" cy="515176"/>
          </a:xfrm>
          <a:prstGeom prst="parallelogram">
            <a:avLst>
              <a:gd name="adj" fmla="val 59613"/>
            </a:avLst>
          </a:prstGeom>
          <a:solidFill>
            <a:srgbClr val="C123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357B0D4-493F-4CE6-BD6D-FF0C82A4FC0E}"/>
              </a:ext>
            </a:extLst>
          </p:cNvPr>
          <p:cNvGrpSpPr/>
          <p:nvPr userDrawn="1"/>
        </p:nvGrpSpPr>
        <p:grpSpPr>
          <a:xfrm>
            <a:off x="10380292" y="6046420"/>
            <a:ext cx="1735508" cy="574434"/>
            <a:chOff x="10380292" y="6046420"/>
            <a:chExt cx="1735508" cy="57443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9DB5024-89E7-4A1D-B474-B0DF59D459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1"/>
            <a:srcRect t="-21422" b="-34931"/>
            <a:stretch/>
          </p:blipFill>
          <p:spPr>
            <a:xfrm>
              <a:off x="10448763" y="6046420"/>
              <a:ext cx="1667037" cy="574434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462EE57-DFA8-4EF1-8223-2FFF2D0A1750}"/>
                </a:ext>
              </a:extLst>
            </p:cNvPr>
            <p:cNvSpPr/>
            <p:nvPr userDrawn="1"/>
          </p:nvSpPr>
          <p:spPr>
            <a:xfrm>
              <a:off x="10380292" y="6333637"/>
              <a:ext cx="85563" cy="2477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32B5A07-032A-4E6E-B9E8-CBFC920EF0B7}"/>
              </a:ext>
            </a:extLst>
          </p:cNvPr>
          <p:cNvSpPr txBox="1"/>
          <p:nvPr userDrawn="1"/>
        </p:nvSpPr>
        <p:spPr>
          <a:xfrm>
            <a:off x="4995016" y="6511184"/>
            <a:ext cx="24384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©2026 EMA, Inc./Confidential</a:t>
            </a:r>
          </a:p>
        </p:txBody>
      </p:sp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24" r:id="rId3"/>
    <p:sldLayoutId id="2147483735" r:id="rId4"/>
    <p:sldLayoutId id="2147483734" r:id="rId5"/>
    <p:sldLayoutId id="2147483663" r:id="rId6"/>
    <p:sldLayoutId id="2147483729" r:id="rId7"/>
    <p:sldLayoutId id="2147483730" r:id="rId8"/>
    <p:sldLayoutId id="2147483731" r:id="rId9"/>
    <p:sldLayoutId id="2147483727" r:id="rId10"/>
    <p:sldLayoutId id="2147483726" r:id="rId11"/>
    <p:sldLayoutId id="2147483728" r:id="rId12"/>
    <p:sldLayoutId id="2147483725" r:id="rId13"/>
    <p:sldLayoutId id="2147483769" r:id="rId14"/>
    <p:sldLayoutId id="2147483765" r:id="rId15"/>
    <p:sldLayoutId id="2147483767" r:id="rId16"/>
    <p:sldLayoutId id="2147483768" r:id="rId17"/>
    <p:sldLayoutId id="2147483751" r:id="rId18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A18779-49A2-611A-0D5C-C818E57ADD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200" y="2672556"/>
            <a:ext cx="7086600" cy="1512888"/>
          </a:xfrm>
        </p:spPr>
        <p:txBody>
          <a:bodyPr anchor="ctr">
            <a:normAutofit/>
          </a:bodyPr>
          <a:lstStyle/>
          <a:p>
            <a:r>
              <a:rPr lang="en-US" dirty="0"/>
              <a:t>STK Shield Plus – Shielding Effectiveness</a:t>
            </a:r>
            <a:endParaRPr lang="en-US" b="0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6383F6F-1DC3-C958-BDB1-5FCEAA6EBC0D}"/>
              </a:ext>
            </a:extLst>
          </p:cNvPr>
          <p:cNvSpPr txBox="1">
            <a:spLocks/>
          </p:cNvSpPr>
          <p:nvPr/>
        </p:nvSpPr>
        <p:spPr>
          <a:xfrm>
            <a:off x="76201" y="4800600"/>
            <a:ext cx="6019800" cy="13604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1" i="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230188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None/>
              <a:tabLst/>
              <a:defRPr sz="2000" b="0" i="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746125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4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969962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None/>
              <a:tabLst/>
              <a:defRPr sz="12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Prepared by:</a:t>
            </a:r>
          </a:p>
          <a:p>
            <a:r>
              <a:rPr lang="en-US" sz="1800" dirty="0"/>
              <a:t>Zach Stevens – Scientist II</a:t>
            </a:r>
          </a:p>
          <a:p>
            <a:r>
              <a:rPr lang="en-US" sz="1800" dirty="0"/>
              <a:t>Jason Dimartino – Scientist II</a:t>
            </a:r>
          </a:p>
          <a:p>
            <a:r>
              <a:rPr lang="en-US" sz="1800" dirty="0"/>
              <a:t>Kevin-</a:t>
            </a:r>
            <a:r>
              <a:rPr lang="en-US" sz="1800" dirty="0" err="1"/>
              <a:t>Druis</a:t>
            </a:r>
            <a:r>
              <a:rPr lang="en-US" sz="1800" dirty="0"/>
              <a:t> Merenda – Principal Scientist I and Lead Product Manager</a:t>
            </a:r>
          </a:p>
        </p:txBody>
      </p:sp>
    </p:spTree>
    <p:extLst>
      <p:ext uri="{BB962C8B-B14F-4D97-AF65-F5344CB8AC3E}">
        <p14:creationId xmlns:p14="http://schemas.microsoft.com/office/powerpoint/2010/main" val="934191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B86DD9-E58F-7E80-9584-EB25696A9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543995-4C1C-6935-B058-FF399CCE1B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E092A0-627B-282A-BEE6-F9E700C04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Shielding Effectiveness options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58CB0A-2632-4F12-63AC-B5C6EF8911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5105401" cy="4572000"/>
          </a:xfrm>
        </p:spPr>
        <p:txBody>
          <a:bodyPr/>
          <a:lstStyle/>
          <a:p>
            <a:r>
              <a:rPr lang="en-US" dirty="0"/>
              <a:t>This workflow will set up a simple enclosure and mesh it at a resolution to resolve the slits.</a:t>
            </a:r>
          </a:p>
          <a:p>
            <a:r>
              <a:rPr lang="en-US" dirty="0"/>
              <a:t>Then, it sets up a Gaussian EM wave propagating towards the enclosure, along with a E-Field probe inside the enclosure.</a:t>
            </a:r>
          </a:p>
          <a:p>
            <a:r>
              <a:rPr lang="en-US" dirty="0"/>
              <a:t>It </a:t>
            </a:r>
            <a:r>
              <a:rPr lang="en-US" dirty="0" err="1"/>
              <a:t>meshs</a:t>
            </a:r>
            <a:r>
              <a:rPr lang="en-US" dirty="0"/>
              <a:t> and runs the simulation, then automatically computes the Shielding Effectiveness and sends it back to STK.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32C9ED-9484-83C3-7380-5336CB93D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376" y="846450"/>
            <a:ext cx="4267200" cy="28873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71A46D4-9360-4455-9A31-3071EFF9AE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3505200"/>
            <a:ext cx="3733800" cy="2400703"/>
          </a:xfrm>
          <a:prstGeom prst="rect">
            <a:avLst/>
          </a:prstGeom>
          <a:ln w="38100">
            <a:solidFill>
              <a:schemeClr val="bg2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B88DAD2-39FD-B8A5-9C9B-02ABA710E72D}"/>
              </a:ext>
            </a:extLst>
          </p:cNvPr>
          <p:cNvSpPr/>
          <p:nvPr/>
        </p:nvSpPr>
        <p:spPr>
          <a:xfrm>
            <a:off x="8382000" y="2362200"/>
            <a:ext cx="1447800" cy="845837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3D47F4-3EA6-ED1B-7190-20D483E7C76B}"/>
              </a:ext>
            </a:extLst>
          </p:cNvPr>
          <p:cNvCxnSpPr>
            <a:cxnSpLocks/>
          </p:cNvCxnSpPr>
          <p:nvPr/>
        </p:nvCxnSpPr>
        <p:spPr>
          <a:xfrm flipH="1">
            <a:off x="8153400" y="3208037"/>
            <a:ext cx="228600" cy="2971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F844F7-A31A-7075-B161-275E2947901F}"/>
              </a:ext>
            </a:extLst>
          </p:cNvPr>
          <p:cNvCxnSpPr>
            <a:cxnSpLocks/>
          </p:cNvCxnSpPr>
          <p:nvPr/>
        </p:nvCxnSpPr>
        <p:spPr>
          <a:xfrm>
            <a:off x="9829800" y="3208037"/>
            <a:ext cx="2057400" cy="2971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56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F5669C-CA00-05EF-4DFF-A9060A62ABA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2A7B502-48D4-F9BE-635C-C2E2793A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Shielding Effectiveness options</a:t>
            </a:r>
          </a:p>
        </p:txBody>
      </p:sp>
      <p:pic>
        <p:nvPicPr>
          <p:cNvPr id="5" name="Screen Recording 4">
            <a:hlinkClick r:id="" action="ppaction://media"/>
            <a:extLst>
              <a:ext uri="{FF2B5EF4-FFF2-40B4-BE49-F238E27FC236}">
                <a16:creationId xmlns:a16="http://schemas.microsoft.com/office/drawing/2014/main" id="{B46CDB44-4201-2688-C682-3CC6BFA4A14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4900" y="763831"/>
            <a:ext cx="9982200" cy="533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3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4246">
        <p:fade/>
      </p:transition>
    </mc:Choice>
    <mc:Fallback xmlns="">
      <p:transition advTm="242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F22196-2286-06CA-20FE-F03BF11017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Analyzing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29CFD1-0B56-4FB1-B625-3EDCBB9B7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4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D5ADD0-15BC-F5E9-3F51-A77381F500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69C28F-BB8E-40BF-F54F-669BA2541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Results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DB10B5-1C10-7206-2FCE-079484F0F6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3810001" cy="4495800"/>
          </a:xfrm>
        </p:spPr>
        <p:txBody>
          <a:bodyPr/>
          <a:lstStyle/>
          <a:p>
            <a:r>
              <a:rPr lang="en-US" dirty="0"/>
              <a:t>Once the simulation has completed, the user can right click the Shielding Effectiveness plot in the tree on the left in Discovery.</a:t>
            </a:r>
          </a:p>
          <a:p>
            <a:r>
              <a:rPr lang="en-US" dirty="0"/>
              <a:t>Results will also be propagated back to STK (note results in STK are shown in linear scale on the x-axis).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B9EC2B-E64B-1F50-EC51-8F2C4D4B6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48581"/>
            <a:ext cx="2822438" cy="3505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AF05ED-2863-09B2-2139-F063D95C4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2038" y="609600"/>
            <a:ext cx="4813846" cy="26730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B0D14A-E1D1-822C-F361-8FAE392A38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3308253"/>
            <a:ext cx="5620439" cy="265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29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ABC2B8-A01D-360B-DC4E-04342719FD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001027-54B7-BAE7-739E-A895BA1D3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Results</a:t>
            </a:r>
          </a:p>
        </p:txBody>
      </p:sp>
      <p:pic>
        <p:nvPicPr>
          <p:cNvPr id="4" name="Screen Recording 3">
            <a:hlinkClick r:id="" action="ppaction://media"/>
            <a:extLst>
              <a:ext uri="{FF2B5EF4-FFF2-40B4-BE49-F238E27FC236}">
                <a16:creationId xmlns:a16="http://schemas.microsoft.com/office/drawing/2014/main" id="{02E16638-6286-A2BB-2D6A-90D347417EB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0153" y="882866"/>
            <a:ext cx="9471694" cy="509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508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3915">
        <p:fade/>
      </p:transition>
    </mc:Choice>
    <mc:Fallback>
      <p:transition advTm="339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538096-33C2-9DBA-5014-161B1B711C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29201" y="2520950"/>
            <a:ext cx="6172199" cy="1449388"/>
          </a:xfrm>
        </p:spPr>
        <p:txBody>
          <a:bodyPr anchor="ctr"/>
          <a:lstStyle/>
          <a:p>
            <a:pPr algn="r"/>
            <a:r>
              <a:rPr lang="en-US" dirty="0"/>
              <a:t>Demo Background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CEE77F-AE14-4C5A-A437-669668320EC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542088"/>
            <a:ext cx="2743200" cy="249237"/>
          </a:xfrm>
        </p:spPr>
        <p:txBody>
          <a:bodyPr/>
          <a:lstStyle/>
          <a:p>
            <a:fld id="{F0D23093-2AB0-F74C-B865-1A12A15B650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77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7D53DA-0DF9-A54A-7BF6-477693840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01A19D-C124-FC4E-DF4C-B06287528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8581"/>
            <a:ext cx="10972799" cy="541037"/>
          </a:xfrm>
        </p:spPr>
        <p:txBody>
          <a:bodyPr anchor="ctr"/>
          <a:lstStyle/>
          <a:p>
            <a:r>
              <a:rPr lang="en-US" dirty="0"/>
              <a:t>Demo Background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D59401-D3F3-F9EC-6502-39A4CE3F77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400" y="689618"/>
            <a:ext cx="9372600" cy="533018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b="1" dirty="0"/>
              <a:t>Demo Outline</a:t>
            </a:r>
          </a:p>
          <a:p>
            <a:r>
              <a:rPr lang="en-US" dirty="0"/>
              <a:t>In this demo, we will setup as follows:</a:t>
            </a:r>
          </a:p>
          <a:p>
            <a:r>
              <a:rPr lang="en-US" dirty="0"/>
              <a:t>Open Shielding Effectiveness Scenario in STK.</a:t>
            </a:r>
          </a:p>
          <a:p>
            <a:r>
              <a:rPr lang="en-US" dirty="0"/>
              <a:t>Load the Enclosure model in and set mesh resolution.</a:t>
            </a:r>
          </a:p>
          <a:p>
            <a:r>
              <a:rPr lang="en-US" dirty="0"/>
              <a:t>Investigate shielding results.</a:t>
            </a:r>
          </a:p>
        </p:txBody>
      </p:sp>
    </p:spTree>
    <p:extLst>
      <p:ext uri="{BB962C8B-B14F-4D97-AF65-F5344CB8AC3E}">
        <p14:creationId xmlns:p14="http://schemas.microsoft.com/office/powerpoint/2010/main" val="40338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D4838-72C9-78CF-24A0-5F0A2DF86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2B16E8-F102-D8A9-5F5D-3FBC9C9A4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8581"/>
            <a:ext cx="10972799" cy="541037"/>
          </a:xfrm>
        </p:spPr>
        <p:txBody>
          <a:bodyPr anchor="ctr"/>
          <a:lstStyle/>
          <a:p>
            <a:r>
              <a:rPr lang="en-US" dirty="0"/>
              <a:t>Demo Background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251359-2A01-4366-4E0D-FBE1603CB9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400" y="689618"/>
            <a:ext cx="9372600" cy="533018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b="1" dirty="0"/>
              <a:t>Background</a:t>
            </a:r>
          </a:p>
          <a:p>
            <a:r>
              <a:rPr lang="en-US" dirty="0"/>
              <a:t>Shielding Effectiveness is a measurement of how well a piece of equipment protects against incoming electromagnetic fields.</a:t>
            </a:r>
          </a:p>
          <a:p>
            <a:r>
              <a:rPr lang="en-US" dirty="0"/>
              <a:t>We measure this by placing a probe inside the enclosure that we are using to shield, and taking a ratio of signal received inside the enclosure compared to the incoming signal, giving us a transfer function. This is usually achieved using a simple gaussian waveform.</a:t>
            </a:r>
          </a:p>
          <a:p>
            <a:r>
              <a:rPr lang="en-US" dirty="0"/>
              <a:t>Then, using that transfer function, we can apply that to other incoming more complicated signals to understand the frequency domain response.</a:t>
            </a:r>
          </a:p>
        </p:txBody>
      </p:sp>
    </p:spTree>
    <p:extLst>
      <p:ext uri="{BB962C8B-B14F-4D97-AF65-F5344CB8AC3E}">
        <p14:creationId xmlns:p14="http://schemas.microsoft.com/office/powerpoint/2010/main" val="215401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978A98-BB2F-4A2E-528C-0425B04041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Setting up the STK Scenario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1E56C-1C13-9387-49BE-5DEF68CB90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20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13F294-AEE6-08B3-8FB0-A276A3CDC1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901FCC-DE0A-4B9F-A7B5-96E8C6DD5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the STK Scenario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A8A19D-5113-A9D9-3CEE-AF801846D0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4114800"/>
            <a:ext cx="11125201" cy="1905000"/>
          </a:xfrm>
        </p:spPr>
        <p:txBody>
          <a:bodyPr/>
          <a:lstStyle/>
          <a:p>
            <a:r>
              <a:rPr lang="en-US" dirty="0"/>
              <a:t>Open the provided STK Scenario within the folder to retrieve a preset Scenario with an Aircraft, Ground Vehicle, Place, Satellite, and Target.</a:t>
            </a:r>
          </a:p>
          <a:p>
            <a:r>
              <a:rPr lang="en-US" dirty="0"/>
              <a:t>For this demo we will use Satellite1.</a:t>
            </a:r>
          </a:p>
          <a:p>
            <a:r>
              <a:rPr lang="en-US" dirty="0"/>
              <a:t>The other objects are used in the other STK Shield Plus demos.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1DFA4B-6B00-D65F-A9A0-95967B181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898" y="609599"/>
            <a:ext cx="9372601" cy="328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5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62E7D0-6620-2E53-2885-D768743AE3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2BCCF8-FCFC-C338-AB3C-7445F965E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Opening STK Scenario</a:t>
            </a:r>
          </a:p>
        </p:txBody>
      </p:sp>
      <p:pic>
        <p:nvPicPr>
          <p:cNvPr id="9" name="Screen Recording 8">
            <a:hlinkClick r:id="" action="ppaction://media"/>
            <a:extLst>
              <a:ext uri="{FF2B5EF4-FFF2-40B4-BE49-F238E27FC236}">
                <a16:creationId xmlns:a16="http://schemas.microsoft.com/office/drawing/2014/main" id="{10E2984C-EA37-8E68-8D27-831160A6A4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2097" y="885150"/>
            <a:ext cx="9527805" cy="508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24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86">
        <p:fade/>
      </p:transition>
    </mc:Choice>
    <mc:Fallback xmlns="">
      <p:transition advTm="21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1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28106C-BCD9-1F13-EEAA-3553529969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Setting up Shielding Effectiveness Options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6B98FE-FF27-7700-34F2-71872C7205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33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C9F3DC4-BECC-B193-5802-EDCD054A7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0524" y="0"/>
            <a:ext cx="5563376" cy="179095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FA4D91-CB51-8805-07DD-3C980FCB3F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21F211-7883-CCA6-4103-4D1F63E98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5980923" cy="845837"/>
          </a:xfrm>
        </p:spPr>
        <p:txBody>
          <a:bodyPr/>
          <a:lstStyle/>
          <a:p>
            <a:r>
              <a:rPr lang="en-US" dirty="0"/>
              <a:t>Setting up Shielding Effectiveness options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3D3B6D-34D6-310A-3438-447E619E9533}"/>
              </a:ext>
            </a:extLst>
          </p:cNvPr>
          <p:cNvSpPr/>
          <p:nvPr/>
        </p:nvSpPr>
        <p:spPr>
          <a:xfrm>
            <a:off x="8940057" y="627822"/>
            <a:ext cx="203943" cy="2103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B3CAB23-A737-1792-A7C9-314E832583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142999"/>
            <a:ext cx="5980923" cy="49767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Click the Shielding Effectiveness Options button in the top right</a:t>
            </a:r>
          </a:p>
          <a:p>
            <a:r>
              <a:rPr lang="en-US" b="1" dirty="0"/>
              <a:t>Graph Object </a:t>
            </a:r>
            <a:r>
              <a:rPr lang="en-US" dirty="0"/>
              <a:t>– Any should do here – this is where the results will be propagated back to.</a:t>
            </a:r>
          </a:p>
          <a:p>
            <a:r>
              <a:rPr lang="en-US" b="1" dirty="0"/>
              <a:t>Geometry </a:t>
            </a:r>
            <a:r>
              <a:rPr lang="en-US" dirty="0"/>
              <a:t>– Enclosure geometry .</a:t>
            </a:r>
            <a:r>
              <a:rPr lang="en-US" dirty="0" err="1"/>
              <a:t>dsco</a:t>
            </a:r>
            <a:r>
              <a:rPr lang="en-US" dirty="0"/>
              <a:t> file (</a:t>
            </a:r>
            <a:r>
              <a:rPr lang="en-US" dirty="0" err="1"/>
              <a:t>Shielding_Effectiveness_One_Click_blank.dsco</a:t>
            </a:r>
            <a:r>
              <a:rPr lang="en-US" dirty="0"/>
              <a:t>)</a:t>
            </a:r>
          </a:p>
          <a:p>
            <a:r>
              <a:rPr lang="en-US" b="1" dirty="0"/>
              <a:t>Minimum Number of Steps: </a:t>
            </a:r>
            <a:r>
              <a:rPr lang="en-US" dirty="0"/>
              <a:t>This controls the mesh resolution across the domain. </a:t>
            </a:r>
          </a:p>
          <a:p>
            <a:r>
              <a:rPr lang="en-US" b="1" dirty="0"/>
              <a:t>Gaussian EM Pulse:</a:t>
            </a:r>
          </a:p>
          <a:p>
            <a:pPr lvl="1"/>
            <a:r>
              <a:rPr lang="en-US" dirty="0"/>
              <a:t>These settings control the waveform of the incoming EM wave. Default values should be fine.</a:t>
            </a:r>
          </a:p>
          <a:p>
            <a:r>
              <a:rPr lang="en-US" b="1" dirty="0"/>
              <a:t>Direction: </a:t>
            </a:r>
            <a:r>
              <a:rPr lang="en-US" dirty="0"/>
              <a:t>This allows for specification of the coordinate axis of propagation for the EM wave.</a:t>
            </a:r>
          </a:p>
          <a:p>
            <a:r>
              <a:rPr lang="en-US" b="1" dirty="0"/>
              <a:t>Headless: </a:t>
            </a:r>
            <a:r>
              <a:rPr lang="en-US" dirty="0"/>
              <a:t>if headless, will run without opening the Shield Plus GUI, reducing some computational overhead.</a:t>
            </a:r>
            <a:endParaRPr lang="en-US" b="1" dirty="0"/>
          </a:p>
          <a:p>
            <a:endParaRPr lang="en-US" b="1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212C477-DB04-B385-55F4-44642C3296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030" y="1905000"/>
            <a:ext cx="3527939" cy="404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09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Ansys - Slide Master">
  <a:themeElements>
    <a:clrScheme name="Custom 1">
      <a:dk1>
        <a:sysClr val="windowText" lastClr="000000"/>
      </a:dk1>
      <a:lt1>
        <a:sysClr val="window" lastClr="FFFFFF"/>
      </a:lt1>
      <a:dk2>
        <a:srgbClr val="323232"/>
      </a:dk2>
      <a:lt2>
        <a:srgbClr val="C00000"/>
      </a:lt2>
      <a:accent1>
        <a:srgbClr val="C00000"/>
      </a:accent1>
      <a:accent2>
        <a:srgbClr val="C00000"/>
      </a:accent2>
      <a:accent3>
        <a:srgbClr val="FFFFFF"/>
      </a:accent3>
      <a:accent4>
        <a:srgbClr val="C00000"/>
      </a:accent4>
      <a:accent5>
        <a:srgbClr val="C00000"/>
      </a:accent5>
      <a:accent6>
        <a:srgbClr val="FFFFFF"/>
      </a:accent6>
      <a:hlink>
        <a:srgbClr val="C00000"/>
      </a:hlink>
      <a:folHlink>
        <a:srgbClr val="C000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E802D75D3E3A409489A03C9D48FDAC" ma:contentTypeVersion="13" ma:contentTypeDescription="Create a new document." ma:contentTypeScope="" ma:versionID="67b730b392362e8c92dfbe94728517ac">
  <xsd:schema xmlns:xsd="http://www.w3.org/2001/XMLSchema" xmlns:xs="http://www.w3.org/2001/XMLSchema" xmlns:p="http://schemas.microsoft.com/office/2006/metadata/properties" xmlns:ns3="ed9723d8-3f9b-4355-a14a-190cc0354fb4" xmlns:ns4="5265cb36-a178-44e6-a4ce-1491ad334435" targetNamespace="http://schemas.microsoft.com/office/2006/metadata/properties" ma:root="true" ma:fieldsID="3480ad4ecab45d4ee1c3bf367c4f0370" ns3:_="" ns4:_="">
    <xsd:import namespace="ed9723d8-3f9b-4355-a14a-190cc0354fb4"/>
    <xsd:import namespace="5265cb36-a178-44e6-a4ce-1491ad33443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9723d8-3f9b-4355-a14a-190cc0354f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5cb36-a178-44e6-a4ce-1491ad334435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54582C-3F01-4F8D-9460-F0A670A527E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B730C46-7AD7-407A-A872-943564B8A0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9723d8-3f9b-4355-a14a-190cc0354fb4"/>
    <ds:schemaRef ds:uri="5265cb36-a178-44e6-a4ce-1491ad3344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3725</TotalTime>
  <Words>483</Words>
  <Application>Microsoft Office PowerPoint</Application>
  <PresentationFormat>Widescreen</PresentationFormat>
  <Paragraphs>51</Paragraphs>
  <Slides>14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Wingdings</vt:lpstr>
      <vt:lpstr>Courier New</vt:lpstr>
      <vt:lpstr>Calibri</vt:lpstr>
      <vt:lpstr>Ansys - Slide Master</vt:lpstr>
      <vt:lpstr>PowerPoint Presentation</vt:lpstr>
      <vt:lpstr>PowerPoint Presentation</vt:lpstr>
      <vt:lpstr>Demo Background</vt:lpstr>
      <vt:lpstr>Demo Background</vt:lpstr>
      <vt:lpstr>PowerPoint Presentation</vt:lpstr>
      <vt:lpstr>Setting up the STK Scenario</vt:lpstr>
      <vt:lpstr>Opening STK Scenario</vt:lpstr>
      <vt:lpstr>PowerPoint Presentation</vt:lpstr>
      <vt:lpstr>Setting up Shielding Effectiveness options</vt:lpstr>
      <vt:lpstr>Setting up Shielding Effectiveness options</vt:lpstr>
      <vt:lpstr>Setting up Shielding Effectiveness options</vt:lpstr>
      <vt:lpstr>PowerPoint Presentation</vt:lpstr>
      <vt:lpstr>Analyzing Results</vt:lpstr>
      <vt:lpstr>Analyzing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Timothy McDonald</dc:creator>
  <cp:lastModifiedBy>Zach Stevens</cp:lastModifiedBy>
  <cp:revision>121</cp:revision>
  <dcterms:created xsi:type="dcterms:W3CDTF">2020-04-16T19:43:56Z</dcterms:created>
  <dcterms:modified xsi:type="dcterms:W3CDTF">2026-06-11T20:48:29Z</dcterms:modified>
</cp:coreProperties>
</file>